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79" r:id="rId7"/>
    <p:sldId id="266" r:id="rId8"/>
    <p:sldId id="267" r:id="rId9"/>
    <p:sldId id="268" r:id="rId10"/>
    <p:sldId id="269" r:id="rId11"/>
    <p:sldId id="280" r:id="rId12"/>
    <p:sldId id="270" r:id="rId13"/>
    <p:sldId id="271" r:id="rId14"/>
    <p:sldId id="272" r:id="rId15"/>
    <p:sldId id="273" r:id="rId16"/>
    <p:sldId id="274" r:id="rId17"/>
    <p:sldId id="281" r:id="rId18"/>
    <p:sldId id="282" r:id="rId19"/>
    <p:sldId id="275" r:id="rId20"/>
    <p:sldId id="276" r:id="rId21"/>
    <p:sldId id="277" r:id="rId22"/>
    <p:sldId id="278" r:id="rId23"/>
    <p:sldId id="283" r:id="rId24"/>
    <p:sldId id="259" r:id="rId25"/>
    <p:sldId id="26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/>
    <p:restoredTop sz="94708"/>
  </p:normalViewPr>
  <p:slideViewPr>
    <p:cSldViewPr snapToGrid="0" snapToObjects="1">
      <p:cViewPr varScale="1">
        <p:scale>
          <a:sx n="88" d="100"/>
          <a:sy n="88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tagmanager/topic/7679108" TargetMode="External"/><Relationship Id="rId4" Type="http://schemas.openxmlformats.org/officeDocument/2006/relationships/hyperlink" Target="http://www.newfoundmarketing.ca/track-youtube-views-with-google-tag-manager/" TargetMode="External"/><Relationship Id="rId5" Type="http://schemas.openxmlformats.org/officeDocument/2006/relationships/hyperlink" Target="https://unbounce.com/landing-page-articles/what-is-a-landing-page/" TargetMode="External"/><Relationship Id="rId6" Type="http://schemas.openxmlformats.org/officeDocument/2006/relationships/hyperlink" Target="https://www.smartinsights.com/ecommerce/ecommerce-analytics/ecommerce-conversion-rates/" TargetMode="External"/><Relationship Id="rId7" Type="http://schemas.openxmlformats.org/officeDocument/2006/relationships/hyperlink" Target="https://optinmonster.com/reasons-your-ecommerce-site-has-a-low-conversion-rat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emium.wpmudev.org/blog/google-tag-manager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9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>Creating and Tracking Business Goals</a:t>
            </a:r>
            <a:endParaRPr lang="en-US" sz="32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version 4-15-19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Landing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 unclear call to action.</a:t>
            </a:r>
          </a:p>
          <a:p>
            <a:r>
              <a:rPr lang="en-US" dirty="0"/>
              <a:t>Too many action choices, visual distractions, or too much text.</a:t>
            </a:r>
          </a:p>
          <a:p>
            <a:r>
              <a:rPr lang="en-US" dirty="0"/>
              <a:t>Poor images, or broken links.</a:t>
            </a:r>
          </a:p>
          <a:p>
            <a:r>
              <a:rPr lang="en-US" dirty="0"/>
              <a:t>Writing mistakes.</a:t>
            </a:r>
          </a:p>
          <a:p>
            <a:r>
              <a:rPr lang="en-US" dirty="0"/>
              <a:t>Not keeping promises made during customer acquisition (The ad says ‘FREE puppies!”, your site doesn’t deliver.)</a:t>
            </a:r>
          </a:p>
          <a:p>
            <a:r>
              <a:rPr lang="en-US" dirty="0"/>
              <a:t>Asking for too much information, or a lengthy sign up process.</a:t>
            </a:r>
          </a:p>
          <a:p>
            <a:r>
              <a:rPr lang="en-US" dirty="0"/>
              <a:t>Lack of trust and credibility guarantees, or a lack of privacy guarantees.</a:t>
            </a:r>
          </a:p>
          <a:p>
            <a:r>
              <a:rPr lang="en-US" dirty="0"/>
              <a:t>Slow pages and downloads.</a:t>
            </a:r>
          </a:p>
          <a:p>
            <a:r>
              <a:rPr lang="en-US" dirty="0"/>
              <a:t>Poor performance on a particular device or browser, such as a non-mobile site viewed on a phone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31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your chosen conversion goal, find evidence of a conversion rate </a:t>
            </a:r>
            <a:r>
              <a:rPr lang="en-US" dirty="0" smtClean="0"/>
              <a:t>achieved by </a:t>
            </a:r>
            <a:r>
              <a:rPr lang="en-US" dirty="0"/>
              <a:t>a comparable business, or by sites generally.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Conversion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</a:t>
            </a:r>
            <a:r>
              <a:rPr lang="en-US" i="1" dirty="0" err="1"/>
              <a:t>pageview</a:t>
            </a:r>
            <a:r>
              <a:rPr lang="en-US" dirty="0"/>
              <a:t> or </a:t>
            </a:r>
            <a:r>
              <a:rPr lang="en-US" i="1" dirty="0"/>
              <a:t>event</a:t>
            </a:r>
            <a:r>
              <a:rPr lang="en-US" dirty="0"/>
              <a:t> </a:t>
            </a:r>
            <a:r>
              <a:rPr lang="en-US" dirty="0" smtClean="0"/>
              <a:t>in Google Analytics can </a:t>
            </a:r>
            <a:r>
              <a:rPr lang="en-US" dirty="0"/>
              <a:t>be designated as a conversion goal.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example of a </a:t>
            </a:r>
            <a:r>
              <a:rPr lang="en-US" i="1" dirty="0" err="1"/>
              <a:t>pageview</a:t>
            </a:r>
            <a:r>
              <a:rPr lang="en-US" dirty="0"/>
              <a:t> conversion goal is a confirmation page that a visitor sees after performing a transaction.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example of an </a:t>
            </a:r>
            <a:r>
              <a:rPr lang="en-US" i="1" dirty="0"/>
              <a:t>event</a:t>
            </a:r>
            <a:r>
              <a:rPr lang="en-US" dirty="0"/>
              <a:t> conversion goal is a click on an image that </a:t>
            </a:r>
            <a:r>
              <a:rPr lang="en-US" dirty="0" smtClean="0"/>
              <a:t>has a link to another site, such as an advertisement.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/>
              <a:t>Pageview</a:t>
            </a:r>
            <a:r>
              <a:rPr lang="en-US" dirty="0" smtClean="0"/>
              <a:t>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</a:t>
            </a:r>
            <a:r>
              <a:rPr lang="en-US" i="1" dirty="0"/>
              <a:t>destination goal</a:t>
            </a:r>
            <a:r>
              <a:rPr lang="en-US" dirty="0"/>
              <a:t> in Google Analytics. </a:t>
            </a:r>
            <a:endParaRPr lang="en-US" dirty="0" smtClean="0"/>
          </a:p>
          <a:p>
            <a:pPr lvl="1"/>
            <a:r>
              <a:rPr lang="en-US" dirty="0" smtClean="0"/>
              <a:t>Go </a:t>
            </a:r>
            <a:r>
              <a:rPr lang="en-US" dirty="0"/>
              <a:t>to the Google Analytics ‘ADMIN’ screen for your prototype site, and click on ‘Goals’ in the right most column under ‘View’. </a:t>
            </a:r>
            <a:endParaRPr lang="en-US" dirty="0" smtClean="0"/>
          </a:p>
          <a:p>
            <a:pPr lvl="1"/>
            <a:r>
              <a:rPr lang="en-US" dirty="0" smtClean="0"/>
              <a:t>Click </a:t>
            </a:r>
            <a:r>
              <a:rPr lang="en-US" dirty="0"/>
              <a:t>on ‘+ NEW GOAL’ to create a new conversion goal. </a:t>
            </a:r>
            <a:endParaRPr lang="en-US" dirty="0" smtClean="0"/>
          </a:p>
          <a:p>
            <a:pPr lvl="1"/>
            <a:r>
              <a:rPr lang="en-US" dirty="0" smtClean="0"/>
              <a:t>Give </a:t>
            </a:r>
            <a:r>
              <a:rPr lang="en-US" dirty="0"/>
              <a:t>the goal a name, and select ‘Destination’ as the goal type. </a:t>
            </a:r>
            <a:endParaRPr lang="en-US" dirty="0" smtClean="0"/>
          </a:p>
          <a:p>
            <a:pPr lvl="1"/>
            <a:r>
              <a:rPr lang="en-US" dirty="0" smtClean="0"/>
              <a:t>Under </a:t>
            </a:r>
            <a:r>
              <a:rPr lang="en-US" dirty="0"/>
              <a:t>‘Goal details’, set the destination as a page on your site, either using the entire URL, or only the part of the URL after the domain name. </a:t>
            </a:r>
          </a:p>
        </p:txBody>
      </p:sp>
    </p:spTree>
    <p:extLst>
      <p:ext uri="{BB962C8B-B14F-4D97-AF65-F5344CB8AC3E}">
        <p14:creationId xmlns:p14="http://schemas.microsoft.com/office/powerpoint/2010/main" val="1945035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Actions Completed Using Redirects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pageview</a:t>
            </a:r>
            <a:r>
              <a:rPr lang="en-US" dirty="0"/>
              <a:t> conversion goal is a better indication of success if a visitor arrives at a page only after successfully completing an action.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WordPress plugins will send visitors to a particular page after successfully completing an action, such as a contact form submission or a user registration. This is known as a </a:t>
            </a:r>
            <a:r>
              <a:rPr lang="en-US" i="1" dirty="0"/>
              <a:t>redirect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example, create a ‘Thank You’ page and copy its URL. Use the URL as the address for the redirect of a contact form, after it is successfully submitted.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50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Creating a conversion goal based on an event first requires that the appropriate Google Analytics code is added to a web page for that specific event.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easiest way to track event goals is when a Google Analytics plugin automatically adds the correct event tracking code.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the </a:t>
            </a:r>
            <a:r>
              <a:rPr lang="en-US" dirty="0"/>
              <a:t>‘Google Analytics Dashboard for WP</a:t>
            </a:r>
            <a:r>
              <a:rPr lang="en-US" dirty="0" smtClean="0"/>
              <a:t>’ plugin </a:t>
            </a:r>
            <a:r>
              <a:rPr lang="en-US" dirty="0"/>
              <a:t>will automatically add tracking code for common events such as outbound links and downloads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From the ‘Google Analytics’ menu on the left of the WordPress administrator area, select ‘Tracking Code’, then the ‘Events Tracking’ tab. </a:t>
            </a:r>
            <a:endParaRPr lang="en-US" dirty="0" smtClean="0"/>
          </a:p>
          <a:p>
            <a:pPr lvl="1"/>
            <a:r>
              <a:rPr lang="en-US" dirty="0" smtClean="0"/>
              <a:t>Turn </a:t>
            </a:r>
            <a:r>
              <a:rPr lang="en-US" dirty="0"/>
              <a:t>on download and outbound link tracking, then click ‘Save Changes’ on the bottom of the screen.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71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Goal Example: Outbound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 an outbound link to a page on your WordPress </a:t>
            </a:r>
            <a:r>
              <a:rPr lang="en-US" dirty="0" smtClean="0"/>
              <a:t>site.</a:t>
            </a:r>
          </a:p>
          <a:p>
            <a:r>
              <a:rPr lang="en-US" dirty="0" smtClean="0"/>
              <a:t>Click </a:t>
            </a:r>
            <a:r>
              <a:rPr lang="en-US" dirty="0"/>
              <a:t>on the outbound link, then look at the Google Analytics ‘REAL-TIME’ report for ‘Events’. </a:t>
            </a:r>
            <a:endParaRPr lang="en-US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should see an event in the report, with an event category of ‘outbound’ and an event action of ‘click’. </a:t>
            </a:r>
            <a:endParaRPr lang="en-US" dirty="0" smtClean="0"/>
          </a:p>
          <a:p>
            <a:pPr lvl="1"/>
            <a:r>
              <a:rPr lang="en-US" dirty="0" smtClean="0"/>
              <a:t>Click </a:t>
            </a:r>
            <a:r>
              <a:rPr lang="en-US" dirty="0"/>
              <a:t>on the ‘outbound’ event category link to see the event label, which is equal to the URL of the outbound link. </a:t>
            </a:r>
          </a:p>
          <a:p>
            <a:r>
              <a:rPr lang="en-US" dirty="0"/>
              <a:t>To define this event as a conversion goal, return to the Google Analytics ‘ADMIN’ page, select ‘Goals’ in the right column under ‘View’, and click on the ‘+ NEW GOAL’ button. </a:t>
            </a:r>
            <a:endParaRPr lang="en-US" dirty="0" smtClean="0"/>
          </a:p>
          <a:p>
            <a:pPr lvl="1"/>
            <a:r>
              <a:rPr lang="en-US" dirty="0" smtClean="0"/>
              <a:t>Give </a:t>
            </a:r>
            <a:r>
              <a:rPr lang="en-US" dirty="0"/>
              <a:t>the goal a name, set the goal type to ‘Event’, and click ‘Continue’.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‘Goal details’, under ‘Event conditions’, enter the URL of the outbound link as equal to the ‘Label’ by pasting the URL. </a:t>
            </a:r>
          </a:p>
        </p:txBody>
      </p:sp>
    </p:spTree>
    <p:extLst>
      <p:ext uri="{BB962C8B-B14F-4D97-AF65-F5344CB8AC3E}">
        <p14:creationId xmlns:p14="http://schemas.microsoft.com/office/powerpoint/2010/main" val="593615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whether the main conversion goal for your prototype site is better implemented as a destination goal, or an event goal, in Google Analytics.</a:t>
            </a: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main conversion goal of your prototype digital business as either a destination goal, or an event goal</a:t>
            </a:r>
            <a:r>
              <a:rPr lang="en-US" dirty="0" smtClean="0"/>
              <a:t>.</a:t>
            </a:r>
          </a:p>
          <a:p>
            <a:r>
              <a:rPr lang="en-US" dirty="0"/>
              <a:t>Using real time reporting, show that conversion goal tracking is working on your prototype site.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Goal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Simpler </a:t>
            </a:r>
            <a:r>
              <a:rPr lang="en-US" sz="1800" dirty="0"/>
              <a:t>purchase mechanisms, such as PayPal buttons, can be set to redirect to a ‘thank you’ </a:t>
            </a:r>
            <a:r>
              <a:rPr lang="en-US" sz="1800" dirty="0" smtClean="0"/>
              <a:t>page, </a:t>
            </a:r>
            <a:r>
              <a:rPr lang="en-US" sz="1800" dirty="0"/>
              <a:t>which can be used as a destination goal in Google Analytics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Some purchases are more complex, so it may be more appropriate to track the </a:t>
            </a:r>
            <a:r>
              <a:rPr lang="en-US" sz="1800" i="1" dirty="0"/>
              <a:t>micro conversions</a:t>
            </a:r>
            <a:r>
              <a:rPr lang="en-US" sz="1800" dirty="0"/>
              <a:t>, or customer actions that move a visitor closer to a </a:t>
            </a:r>
            <a:r>
              <a:rPr lang="en-US" sz="1800" dirty="0" smtClean="0"/>
              <a:t>purchase. </a:t>
            </a:r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contact form submission or a newsletter signup can be tracked using a ‘thank you’ or confirmation page. Downloads of product information or brochures can be tracked as events using Google Analytics </a:t>
            </a:r>
            <a:r>
              <a:rPr lang="en-US" sz="1400" dirty="0" smtClean="0"/>
              <a:t>plugins.</a:t>
            </a:r>
          </a:p>
          <a:p>
            <a:pPr lvl="1"/>
            <a:r>
              <a:rPr lang="en-US" sz="1400" dirty="0" smtClean="0"/>
              <a:t>Other </a:t>
            </a:r>
            <a:r>
              <a:rPr lang="en-US" sz="1400" dirty="0"/>
              <a:t>interactions, such as clicks to send emails, make a phone call, or ask for a live chat, can be tracked as events. </a:t>
            </a:r>
            <a:endParaRPr lang="en-US" sz="1400" dirty="0" smtClean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coupon or a deal can be published on a page, and tracked as a destination goal. </a:t>
            </a:r>
            <a:endParaRPr lang="en-US" sz="1400" dirty="0" smtClean="0"/>
          </a:p>
          <a:p>
            <a:r>
              <a:rPr lang="en-US" sz="1800" dirty="0" smtClean="0"/>
              <a:t>Advertisements </a:t>
            </a:r>
            <a:r>
              <a:rPr lang="en-US" sz="1800" dirty="0"/>
              <a:t>as a conversion goal can be tested either with live advertisements, or with practice advertisements. </a:t>
            </a:r>
            <a:endParaRPr lang="en-US" sz="1800" dirty="0" smtClean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practice ad can be a link or an image made by the entrepreneur that sends a customer either to another site, or to a page on their own site, without any compensation. Practice ads can be tracked either as outbound link events, or a destination page on a prototype site</a:t>
            </a:r>
            <a:r>
              <a:rPr lang="en-US" sz="1400" dirty="0" smtClean="0"/>
              <a:t>.</a:t>
            </a:r>
            <a:endParaRPr lang="en-US" sz="1400" dirty="0"/>
          </a:p>
          <a:p>
            <a:pPr lvl="1"/>
            <a:r>
              <a:rPr lang="en-US" sz="1400" dirty="0" smtClean="0"/>
              <a:t>For live advertisements, Google </a:t>
            </a:r>
            <a:r>
              <a:rPr lang="en-US" sz="1400" dirty="0"/>
              <a:t>AdSense is the largest advertising network for small web sites. </a:t>
            </a:r>
            <a:r>
              <a:rPr lang="en-US" sz="1400" dirty="0" smtClean="0"/>
              <a:t>Advertising code </a:t>
            </a:r>
            <a:r>
              <a:rPr lang="en-US" sz="1400" dirty="0"/>
              <a:t>can be copied and pasted on to a prototype site, or a plugin can be used to place the code automatically. AdSense ads can be tracked in Google Analytics by linking </a:t>
            </a:r>
            <a:r>
              <a:rPr lang="en-US" sz="1400" dirty="0" smtClean="0"/>
              <a:t>with an </a:t>
            </a:r>
            <a:r>
              <a:rPr lang="en-US" sz="1400" dirty="0"/>
              <a:t>AdSense </a:t>
            </a:r>
            <a:r>
              <a:rPr lang="en-US" sz="1400" dirty="0" smtClean="0"/>
              <a:t>account.</a:t>
            </a:r>
            <a:r>
              <a:rPr lang="en-US" sz="1400" dirty="0"/>
              <a:t>  </a:t>
            </a:r>
            <a:endParaRPr lang="en-US" sz="1400" dirty="0" smtClean="0"/>
          </a:p>
          <a:p>
            <a:pPr lvl="1"/>
            <a:r>
              <a:rPr lang="en-US" sz="1400" dirty="0" smtClean="0"/>
              <a:t>Affiliate </a:t>
            </a:r>
            <a:r>
              <a:rPr lang="en-US" sz="1400" dirty="0"/>
              <a:t>links can usually be tracked as outbound link events</a:t>
            </a:r>
            <a:r>
              <a:rPr lang="en-US" sz="14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839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/>
              <a:t>Web analytics technology can be used to define and track business goals.</a:t>
            </a:r>
          </a:p>
          <a:p>
            <a:r>
              <a:rPr lang="en-US" sz="2600" dirty="0"/>
              <a:t>Conversion goals are customer actions performed online that define business success. </a:t>
            </a:r>
            <a:endParaRPr lang="en-US" sz="2600" dirty="0" smtClean="0"/>
          </a:p>
          <a:p>
            <a:pPr lvl="1"/>
            <a:r>
              <a:rPr lang="en-US" sz="2200" dirty="0" smtClean="0"/>
              <a:t>Examples </a:t>
            </a:r>
            <a:r>
              <a:rPr lang="en-US" sz="2200" dirty="0"/>
              <a:t>of conversion goals include clicking on advertisements, filling in a contact form, or clicking to buy.</a:t>
            </a:r>
          </a:p>
          <a:p>
            <a:r>
              <a:rPr lang="en-US" sz="2600" dirty="0"/>
              <a:t>By the end of this chapter, the reader should be able to implement </a:t>
            </a:r>
            <a:r>
              <a:rPr lang="en-US" sz="2600" dirty="0" smtClean="0"/>
              <a:t>conversion goal tracking </a:t>
            </a:r>
            <a:r>
              <a:rPr lang="en-US" sz="2600" dirty="0"/>
              <a:t>in web analytics.</a:t>
            </a:r>
          </a:p>
          <a:p>
            <a:r>
              <a:rPr lang="en-US" sz="2600" dirty="0"/>
              <a:t>A second major milestone in digital entrepreneurship is the creation of a digital business prototype, connected to web analytics and with defined conversion goals, that is ready to be tested on potential customers. </a:t>
            </a:r>
            <a:endParaRPr lang="en-US" sz="2600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dirty="0"/>
              <a:t>prototype implements the digital business design from the first milestone, and is a tool for testing that design.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Community-Based Businesses: Conversion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egistrations </a:t>
            </a:r>
            <a:r>
              <a:rPr lang="en-US" dirty="0"/>
              <a:t>or user </a:t>
            </a:r>
            <a:r>
              <a:rPr lang="en-US" dirty="0" smtClean="0"/>
              <a:t>signups. </a:t>
            </a:r>
          </a:p>
          <a:p>
            <a:pPr lvl="1"/>
            <a:r>
              <a:rPr lang="en-US" dirty="0" smtClean="0"/>
              <a:t>Many </a:t>
            </a:r>
            <a:r>
              <a:rPr lang="en-US" dirty="0"/>
              <a:t>WordPress registration or signup plugins will redirect to a confirmation page after completion, which can be used as a destination goal. </a:t>
            </a:r>
            <a:endParaRPr lang="en-US" dirty="0" smtClean="0"/>
          </a:p>
          <a:p>
            <a:r>
              <a:rPr lang="en-US" dirty="0" smtClean="0"/>
              <a:t>Content </a:t>
            </a:r>
            <a:r>
              <a:rPr lang="en-US" dirty="0"/>
              <a:t>submissions, or comments, can be tracked in the same way. </a:t>
            </a:r>
            <a:endParaRPr lang="en-US" dirty="0" smtClean="0"/>
          </a:p>
          <a:p>
            <a:pPr lvl="1"/>
            <a:r>
              <a:rPr lang="en-US" dirty="0" smtClean="0"/>
              <a:t>Plugins </a:t>
            </a:r>
            <a:r>
              <a:rPr lang="en-US" dirty="0"/>
              <a:t>exist for automatic content uploads by users, or with an early prototype one could simply use comments or contact </a:t>
            </a:r>
            <a:r>
              <a:rPr lang="en-US" dirty="0" smtClean="0"/>
              <a:t>forms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183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Businesses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Conversion </a:t>
            </a:r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Purchases.</a:t>
            </a:r>
          </a:p>
          <a:p>
            <a:r>
              <a:rPr lang="en-US" dirty="0"/>
              <a:t>C</a:t>
            </a:r>
            <a:r>
              <a:rPr lang="en-US" dirty="0" smtClean="0"/>
              <a:t>ustomer </a:t>
            </a:r>
            <a:r>
              <a:rPr lang="en-US" dirty="0"/>
              <a:t>acquisition and lead </a:t>
            </a:r>
            <a:r>
              <a:rPr lang="en-US" dirty="0" smtClean="0"/>
              <a:t>generation.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contact form request or a newsletter signup are the most common conversion goals, but product information downloads or content views can also be valuable. </a:t>
            </a:r>
            <a:endParaRPr lang="en-US" dirty="0" smtClean="0"/>
          </a:p>
          <a:p>
            <a:pPr lvl="1"/>
            <a:r>
              <a:rPr lang="en-US" dirty="0" smtClean="0"/>
              <a:t>Signing </a:t>
            </a:r>
            <a:r>
              <a:rPr lang="en-US" dirty="0"/>
              <a:t>up for a deal or discount is a popular conversion goal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Acquiring leads </a:t>
            </a:r>
            <a:r>
              <a:rPr lang="en-US" dirty="0"/>
              <a:t>for suppliers, partners, or sponsors via specialized appeals and contact forms. </a:t>
            </a:r>
            <a:endParaRPr lang="en-US" dirty="0" smtClean="0"/>
          </a:p>
          <a:p>
            <a:r>
              <a:rPr lang="en-US" dirty="0" smtClean="0"/>
              <a:t>Generating </a:t>
            </a:r>
            <a:r>
              <a:rPr lang="en-US" dirty="0"/>
              <a:t>phone calls or live chats </a:t>
            </a:r>
            <a:r>
              <a:rPr lang="en-US" dirty="0" smtClean="0"/>
              <a:t>for </a:t>
            </a:r>
            <a:r>
              <a:rPr lang="en-US" dirty="0"/>
              <a:t>local businesses.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70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Prototype vs.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Business goals and objective</a:t>
            </a:r>
            <a:r>
              <a:rPr lang="en-US" dirty="0"/>
              <a:t> – </a:t>
            </a:r>
            <a:r>
              <a:rPr lang="en-US" dirty="0" smtClean="0"/>
              <a:t>Is it </a:t>
            </a:r>
            <a:r>
              <a:rPr lang="en-US" dirty="0"/>
              <a:t>obvious what type of business this is? Is the customer value proposition clearly expressed?</a:t>
            </a:r>
          </a:p>
          <a:p>
            <a:r>
              <a:rPr lang="en-US" i="1" dirty="0"/>
              <a:t>Competitors</a:t>
            </a:r>
            <a:r>
              <a:rPr lang="en-US" dirty="0"/>
              <a:t> – Compare the prototype to your closest competitor. Is it obvious how your prototype might do something differently, or better?</a:t>
            </a:r>
          </a:p>
          <a:p>
            <a:r>
              <a:rPr lang="en-US" i="1" dirty="0"/>
              <a:t>Acquisition</a:t>
            </a:r>
            <a:r>
              <a:rPr lang="en-US" dirty="0"/>
              <a:t> – Is your keyword search phrase featured in site content? Does the phrase bring enough visitors to contribute to your visitors/month goal? Is there social media content with an appropriate link to the site?</a:t>
            </a:r>
          </a:p>
          <a:p>
            <a:r>
              <a:rPr lang="en-US" i="1" dirty="0"/>
              <a:t>Behavior</a:t>
            </a:r>
            <a:r>
              <a:rPr lang="en-US" dirty="0"/>
              <a:t> – Does the domain name match the design? Does the most important use case work correctly, without errors?</a:t>
            </a:r>
          </a:p>
          <a:p>
            <a:r>
              <a:rPr lang="en-US" i="1" dirty="0"/>
              <a:t>Conversions</a:t>
            </a:r>
            <a:r>
              <a:rPr lang="en-US" dirty="0"/>
              <a:t> – Can a successful conversion be seen in the web analytics reports?</a:t>
            </a:r>
          </a:p>
          <a:p>
            <a:r>
              <a:rPr lang="en-US" i="1" dirty="0"/>
              <a:t>Conversion equation</a:t>
            </a:r>
            <a:r>
              <a:rPr lang="en-US" dirty="0"/>
              <a:t> – Is the projected conversion rate reasonable, given the performance of other similar sites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a completed prototype to its digital business design, and make any necessary changes required to match the prototype to the design.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https://premium.wpmudev.org/blog/google-tag-manager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background on Google Tag Manager.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support.google.com/tagmanager/topic/7679108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list of triggers that can be tracked in Google Tag Manager.</a:t>
            </a:r>
          </a:p>
          <a:p>
            <a:r>
              <a:rPr lang="en-US" dirty="0">
                <a:hlinkClick r:id="rId4"/>
              </a:rPr>
              <a:t>http://www.newfoundmarketing.ca/track-youtube-views-with-google-tag-manager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instructions for tracking video plays in Google Tag Manager.</a:t>
            </a:r>
          </a:p>
          <a:p>
            <a:r>
              <a:rPr lang="en-US" dirty="0">
                <a:hlinkClick r:id="rId5"/>
              </a:rPr>
              <a:t>https://unbounce.com/landing-page-articles/what-is-a-landing-page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landing page definition and tips.</a:t>
            </a:r>
          </a:p>
          <a:p>
            <a:r>
              <a:rPr lang="en-US" dirty="0">
                <a:hlinkClick r:id="rId6"/>
              </a:rPr>
              <a:t>https://www.smartinsights.com/ecommerce/ecommerce-analytics/ecommerce-conversion-rates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data on typical conversion rates for Ecommerce sites.</a:t>
            </a:r>
          </a:p>
          <a:p>
            <a:r>
              <a:rPr lang="en-US" dirty="0">
                <a:hlinkClick r:id="rId7"/>
              </a:rPr>
              <a:t>https://optinmonster.com/reasons-your-ecommerce-site-has-a-low-conversion-rate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more discussion of how to improve conversion rates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Conversion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Conversion goals are the specific customer activities performed on a site that define business success. </a:t>
            </a:r>
            <a:endParaRPr lang="en-US" dirty="0" smtClean="0"/>
          </a:p>
          <a:p>
            <a:r>
              <a:rPr lang="en-US" dirty="0" smtClean="0"/>
              <a:t>Typical </a:t>
            </a:r>
            <a:r>
              <a:rPr lang="en-US" dirty="0"/>
              <a:t>conversion goals include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Completing a purchase or donation.</a:t>
            </a:r>
          </a:p>
          <a:p>
            <a:pPr lvl="1"/>
            <a:r>
              <a:rPr lang="en-US" dirty="0"/>
              <a:t>Clicking on an advertisement.</a:t>
            </a:r>
          </a:p>
          <a:p>
            <a:pPr lvl="1"/>
            <a:r>
              <a:rPr lang="en-US" dirty="0"/>
              <a:t>Filling in and submitting a contact form.</a:t>
            </a:r>
          </a:p>
          <a:p>
            <a:pPr lvl="1"/>
            <a:r>
              <a:rPr lang="en-US" dirty="0"/>
              <a:t>Requesting a coupon or discount code.</a:t>
            </a:r>
          </a:p>
          <a:p>
            <a:pPr lvl="1"/>
            <a:r>
              <a:rPr lang="en-US" dirty="0"/>
              <a:t>Subscribing to a newsletter.</a:t>
            </a:r>
          </a:p>
          <a:p>
            <a:pPr lvl="1"/>
            <a:r>
              <a:rPr lang="en-US" dirty="0"/>
              <a:t>Downloading a brochure, product information, menu, or white paper.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vs. Indirect Conversion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Ideally, conversion goals match as closely as possible to a customer activity that creates </a:t>
            </a:r>
            <a:r>
              <a:rPr lang="en-US" dirty="0" smtClean="0"/>
              <a:t>value. </a:t>
            </a:r>
          </a:p>
          <a:p>
            <a:pPr lvl="1"/>
            <a:r>
              <a:rPr lang="en-US" dirty="0" smtClean="0"/>
              <a:t>Goals provide evidence </a:t>
            </a:r>
            <a:r>
              <a:rPr lang="en-US" dirty="0"/>
              <a:t>that a digital business prototype is leading to a successful new business. </a:t>
            </a:r>
            <a:endParaRPr lang="en-US" dirty="0" smtClean="0"/>
          </a:p>
          <a:p>
            <a:r>
              <a:rPr lang="en-US" dirty="0" smtClean="0"/>
              <a:t>Direct Conversion Goal: Generates revenue.</a:t>
            </a:r>
          </a:p>
          <a:p>
            <a:r>
              <a:rPr lang="en-US" dirty="0"/>
              <a:t>Indirect Conversion Goal: </a:t>
            </a:r>
            <a:r>
              <a:rPr lang="en-US" dirty="0" smtClean="0"/>
              <a:t>Important steps </a:t>
            </a:r>
            <a:r>
              <a:rPr lang="en-US" dirty="0"/>
              <a:t>along the way to </a:t>
            </a:r>
            <a:r>
              <a:rPr lang="en-US" dirty="0" smtClean="0"/>
              <a:t>value generation.</a:t>
            </a:r>
          </a:p>
          <a:p>
            <a:pPr lvl="1"/>
            <a:r>
              <a:rPr lang="en-US" dirty="0"/>
              <a:t>The more complex a product or service, the more likely that potential customers will need to perform other actions before a monetary transaction takes place. </a:t>
            </a:r>
            <a:endParaRPr lang="en-US" dirty="0" smtClean="0"/>
          </a:p>
          <a:p>
            <a:pPr lvl="1"/>
            <a:r>
              <a:rPr lang="en-US" dirty="0"/>
              <a:t>Customers might need more information about a product or service before they </a:t>
            </a:r>
            <a:r>
              <a:rPr lang="en-US" dirty="0" smtClean="0"/>
              <a:t>buy.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1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igital </a:t>
            </a:r>
            <a:r>
              <a:rPr lang="en-US" dirty="0"/>
              <a:t>businesses </a:t>
            </a:r>
            <a:r>
              <a:rPr lang="en-US" dirty="0" smtClean="0"/>
              <a:t>can use indirect </a:t>
            </a:r>
            <a:r>
              <a:rPr lang="en-US" dirty="0"/>
              <a:t>engagement goals, such as signups, content submissions, commenting, or sharing on social media. </a:t>
            </a:r>
            <a:endParaRPr lang="en-US" dirty="0" smtClean="0"/>
          </a:p>
          <a:p>
            <a:pPr lvl="1"/>
            <a:r>
              <a:rPr lang="en-US" dirty="0" smtClean="0"/>
              <a:t>Engagement </a:t>
            </a:r>
            <a:r>
              <a:rPr lang="en-US" dirty="0"/>
              <a:t>goals can be useful in the context of a larger marketing or brand awareness campaign. </a:t>
            </a:r>
            <a:endParaRPr lang="en-US" dirty="0" smtClean="0"/>
          </a:p>
          <a:p>
            <a:pPr lvl="1"/>
            <a:r>
              <a:rPr lang="en-US" dirty="0" smtClean="0"/>
              <a:t>There is </a:t>
            </a:r>
            <a:r>
              <a:rPr lang="en-US" dirty="0"/>
              <a:t>a risk of building a digital business that is very good at engaging people, but not effective at converting them into customers.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the early stages of a business prototype, it is particularly important to test the ability to create customers, not only engagement. </a:t>
            </a:r>
          </a:p>
        </p:txBody>
      </p:sp>
    </p:spTree>
    <p:extLst>
      <p:ext uri="{BB962C8B-B14F-4D97-AF65-F5344CB8AC3E}">
        <p14:creationId xmlns:p14="http://schemas.microsoft.com/office/powerpoint/2010/main" val="39021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the most important conversion goal for your prototype digital business site.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why this goal is the most important.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conversion rate is the percentage of sessions that result in a conversion goal. </a:t>
            </a:r>
            <a:endParaRPr lang="en-US" dirty="0" smtClean="0"/>
          </a:p>
          <a:p>
            <a:r>
              <a:rPr lang="en-US" dirty="0" smtClean="0"/>
              <a:t>Conversion </a:t>
            </a:r>
            <a:r>
              <a:rPr lang="en-US" dirty="0"/>
              <a:t>rates online are typically low. </a:t>
            </a:r>
            <a:endParaRPr lang="en-US" dirty="0" smtClean="0"/>
          </a:p>
          <a:p>
            <a:pPr lvl="1"/>
            <a:r>
              <a:rPr lang="en-US" dirty="0" smtClean="0"/>
              <a:t>Rates </a:t>
            </a:r>
            <a:r>
              <a:rPr lang="en-US" dirty="0"/>
              <a:t>are lowest for actions that are more demanding, such as making a purchase, or that require more than a few seconds to complete. </a:t>
            </a:r>
            <a:endParaRPr lang="en-US" dirty="0" smtClean="0"/>
          </a:p>
          <a:p>
            <a:pPr lvl="1"/>
            <a:r>
              <a:rPr lang="en-US" dirty="0" smtClean="0"/>
              <a:t>E-commerce </a:t>
            </a:r>
            <a:r>
              <a:rPr lang="en-US" dirty="0"/>
              <a:t>merchants typically report 1-3% conversion rates for </a:t>
            </a:r>
            <a:r>
              <a:rPr lang="en-US" dirty="0" smtClean="0"/>
              <a:t>sales, </a:t>
            </a:r>
            <a:r>
              <a:rPr lang="en-US" dirty="0"/>
              <a:t>with the top online retailers averaging 3.3%. </a:t>
            </a:r>
            <a:endParaRPr lang="en-US" dirty="0" smtClean="0"/>
          </a:p>
          <a:p>
            <a:pPr lvl="1"/>
            <a:r>
              <a:rPr lang="en-US" dirty="0" smtClean="0"/>
              <a:t>Building </a:t>
            </a:r>
            <a:r>
              <a:rPr lang="en-US" dirty="0"/>
              <a:t>a deeper relationship with customers can dramatically affect conversion rates.</a:t>
            </a:r>
          </a:p>
        </p:txBody>
      </p:sp>
    </p:spTree>
    <p:extLst>
      <p:ext uri="{BB962C8B-B14F-4D97-AF65-F5344CB8AC3E}">
        <p14:creationId xmlns:p14="http://schemas.microsoft.com/office/powerpoint/2010/main" val="191015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Landing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Your </a:t>
            </a:r>
            <a:r>
              <a:rPr lang="en-US" dirty="0"/>
              <a:t>entire digital business prototype can be thought of as a persuasion device to convince a customer to accept a value proposition, and it starts with a focused landing page.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landing page should clearly describe the value proposition for customers—what’s in it for them?—explaining how the perceived benefits of taking action online outweigh the perceived costs and risks.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value proposition should be relevant to the visitor, show benefits that are higher than the costs, and provide an obvious way of accepting the proposition—a clear </a:t>
            </a:r>
            <a:r>
              <a:rPr lang="en-US" i="1" dirty="0"/>
              <a:t>call to action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A good landing page matches or exceeds customer expectations.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landing page should not contain any content that is confusing, distracting, or creates </a:t>
            </a:r>
            <a:r>
              <a:rPr lang="en-US" dirty="0" smtClean="0"/>
              <a:t>anxiety. </a:t>
            </a:r>
          </a:p>
          <a:p>
            <a:r>
              <a:rPr lang="en-US" dirty="0" smtClean="0"/>
              <a:t>One model </a:t>
            </a:r>
            <a:r>
              <a:rPr lang="en-US" dirty="0"/>
              <a:t>for thinking about calls to action on a landing page is to consider that a behavior, such as a conversion, is induced by the combination of three things: a motivation, an ability to act, and a trigger that creates immediacy or </a:t>
            </a:r>
            <a:r>
              <a:rPr lang="en-US" dirty="0" smtClean="0"/>
              <a:t>urgency.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39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Conversion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Consider emotional appeals as a trigger and motivation in </a:t>
            </a:r>
            <a:r>
              <a:rPr lang="en-US" sz="2000" dirty="0"/>
              <a:t>the conversion process. </a:t>
            </a:r>
            <a:endParaRPr lang="en-US" sz="2000" dirty="0" smtClean="0"/>
          </a:p>
          <a:p>
            <a:r>
              <a:rPr lang="en-US" sz="2000" dirty="0" smtClean="0"/>
              <a:t>Create a sense of urgency.</a:t>
            </a:r>
          </a:p>
          <a:p>
            <a:r>
              <a:rPr lang="en-US" sz="2000" dirty="0" smtClean="0"/>
              <a:t>Offer ‘social proof’ (reviews, testimonials) or an ‘expert opinion’. </a:t>
            </a:r>
          </a:p>
          <a:p>
            <a:r>
              <a:rPr lang="en-US" sz="2000" dirty="0" smtClean="0"/>
              <a:t>Create a </a:t>
            </a:r>
            <a:r>
              <a:rPr lang="en-US" sz="2000" dirty="0"/>
              <a:t>situation that taps into a customer’s feelings of reciprocity, involvement, and commitment. </a:t>
            </a:r>
            <a:endParaRPr lang="en-US" sz="2000" dirty="0" smtClean="0"/>
          </a:p>
          <a:p>
            <a:pPr lvl="1"/>
            <a:r>
              <a:rPr lang="en-US" sz="1600" dirty="0" smtClean="0"/>
              <a:t>Offering something for </a:t>
            </a:r>
            <a:r>
              <a:rPr lang="en-US" sz="1600" dirty="0"/>
              <a:t>free </a:t>
            </a:r>
            <a:r>
              <a:rPr lang="en-US" sz="1600" dirty="0" smtClean="0"/>
              <a:t>can make a </a:t>
            </a:r>
            <a:r>
              <a:rPr lang="en-US" sz="1600" dirty="0"/>
              <a:t>visitor feel more obligated to reciprocate, and offer something to the business in return, even if it is only a signup or email address. </a:t>
            </a:r>
            <a:endParaRPr lang="en-US" sz="1600" dirty="0" smtClean="0"/>
          </a:p>
          <a:p>
            <a:pPr lvl="1"/>
            <a:r>
              <a:rPr lang="en-US" sz="1600" dirty="0" smtClean="0"/>
              <a:t>Luring </a:t>
            </a:r>
            <a:r>
              <a:rPr lang="en-US" sz="1600" dirty="0"/>
              <a:t>a visitor into performing any activity, such as an online quiz, increases their time investment and may make them more likely to perform a conversion action.</a:t>
            </a:r>
          </a:p>
          <a:p>
            <a:r>
              <a:rPr lang="en-US" sz="2000" dirty="0" smtClean="0"/>
              <a:t>Build </a:t>
            </a:r>
            <a:r>
              <a:rPr lang="en-US" sz="2000" dirty="0"/>
              <a:t>and </a:t>
            </a:r>
            <a:r>
              <a:rPr lang="en-US" sz="2000" dirty="0" smtClean="0"/>
              <a:t>demonstrate trust. </a:t>
            </a:r>
          </a:p>
          <a:p>
            <a:pPr lvl="1"/>
            <a:r>
              <a:rPr lang="en-US" sz="1600" dirty="0" smtClean="0"/>
              <a:t>High </a:t>
            </a:r>
            <a:r>
              <a:rPr lang="en-US" sz="1600" dirty="0"/>
              <a:t>quality, error free content builds </a:t>
            </a:r>
            <a:r>
              <a:rPr lang="en-US" sz="1600" dirty="0" smtClean="0"/>
              <a:t>confidence. </a:t>
            </a:r>
          </a:p>
          <a:p>
            <a:pPr lvl="1"/>
            <a:r>
              <a:rPr lang="en-US" sz="1600" dirty="0" smtClean="0"/>
              <a:t>Logos </a:t>
            </a:r>
            <a:r>
              <a:rPr lang="en-US" sz="1600" dirty="0"/>
              <a:t>and badges from associations, awards, and payment companies can also build trust. </a:t>
            </a:r>
            <a:endParaRPr lang="en-US" sz="1600" dirty="0" smtClean="0"/>
          </a:p>
          <a:p>
            <a:pPr lvl="1"/>
            <a:r>
              <a:rPr lang="en-US" sz="1600" dirty="0" smtClean="0"/>
              <a:t>Business policies </a:t>
            </a:r>
            <a:r>
              <a:rPr lang="en-US" sz="1600" dirty="0"/>
              <a:t>such as warranties, money back guarantees, service levels, or promises to respond to requests within a fixed period of </a:t>
            </a:r>
            <a:r>
              <a:rPr lang="en-US" sz="1600" dirty="0" smtClean="0"/>
              <a:t>time.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294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2181</Words>
  <Application>Microsoft Macintosh PowerPoint</Application>
  <PresentationFormat>Widescreen</PresentationFormat>
  <Paragraphs>151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Calibri Light</vt:lpstr>
      <vt:lpstr>Nunito</vt:lpstr>
      <vt:lpstr>Arial</vt:lpstr>
      <vt:lpstr>Office Theme</vt:lpstr>
      <vt:lpstr>Chapter 9</vt:lpstr>
      <vt:lpstr>Highlights and Key Takeaways</vt:lpstr>
      <vt:lpstr>What Are Conversion Goals?</vt:lpstr>
      <vt:lpstr>Direct vs. Indirect Conversion Goals</vt:lpstr>
      <vt:lpstr>Engagement Goals</vt:lpstr>
      <vt:lpstr>Exercise</vt:lpstr>
      <vt:lpstr>Conversion Rates</vt:lpstr>
      <vt:lpstr>Landing Pages</vt:lpstr>
      <vt:lpstr>Increasing Conversion Rates</vt:lpstr>
      <vt:lpstr>Problems with Landing Pages</vt:lpstr>
      <vt:lpstr>Exercise</vt:lpstr>
      <vt:lpstr>Implementing Conversion Goals</vt:lpstr>
      <vt:lpstr>Creating a Pageview Goal</vt:lpstr>
      <vt:lpstr>Tracking Actions Completed Using Redirects</vt:lpstr>
      <vt:lpstr>Event Goals</vt:lpstr>
      <vt:lpstr>Event Goal Example: Outbound Link</vt:lpstr>
      <vt:lpstr>Discussion Question </vt:lpstr>
      <vt:lpstr>Exercise</vt:lpstr>
      <vt:lpstr>Conversion Goal Examples</vt:lpstr>
      <vt:lpstr>Community-Based Businesses: Conversion Goals</vt:lpstr>
      <vt:lpstr>Promotion Businesses:  Conversion Goals</vt:lpstr>
      <vt:lpstr>Checking the Prototype vs. Design</vt:lpstr>
      <vt:lpstr>Exercise</vt:lpstr>
      <vt:lpstr>Additional Links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18</cp:revision>
  <dcterms:created xsi:type="dcterms:W3CDTF">2019-03-24T19:06:32Z</dcterms:created>
  <dcterms:modified xsi:type="dcterms:W3CDTF">2019-04-08T06:02:30Z</dcterms:modified>
</cp:coreProperties>
</file>