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3" r:id="rId4"/>
    <p:sldId id="264" r:id="rId5"/>
    <p:sldId id="265" r:id="rId6"/>
    <p:sldId id="266" r:id="rId7"/>
    <p:sldId id="267" r:id="rId8"/>
    <p:sldId id="268" r:id="rId9"/>
    <p:sldId id="269" r:id="rId10"/>
    <p:sldId id="270" r:id="rId11"/>
    <p:sldId id="271" r:id="rId12"/>
    <p:sldId id="294"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93" r:id="rId28"/>
    <p:sldId id="286" r:id="rId29"/>
    <p:sldId id="295" r:id="rId30"/>
    <p:sldId id="287" r:id="rId31"/>
    <p:sldId id="288" r:id="rId32"/>
    <p:sldId id="289" r:id="rId33"/>
    <p:sldId id="296" r:id="rId34"/>
    <p:sldId id="290" r:id="rId35"/>
    <p:sldId id="297" r:id="rId36"/>
    <p:sldId id="291" r:id="rId37"/>
    <p:sldId id="259" r:id="rId38"/>
    <p:sldId id="292" r:id="rId39"/>
    <p:sldId id="262"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95"/>
    <p:restoredTop sz="94708"/>
  </p:normalViewPr>
  <p:slideViewPr>
    <p:cSldViewPr snapToGrid="0" snapToObjects="1">
      <p:cViewPr varScale="1">
        <p:scale>
          <a:sx n="88" d="100"/>
          <a:sy n="88" d="100"/>
        </p:scale>
        <p:origin x="46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80934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76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881225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Nunito" charset="0"/>
                <a:ea typeface="Nunito" charset="0"/>
                <a:cs typeface="Nunito"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Nunito" charset="0"/>
                <a:ea typeface="Nunito" charset="0"/>
                <a:cs typeface="Nunito" charset="0"/>
              </a:defRPr>
            </a:lvl1pPr>
            <a:lvl2pPr>
              <a:defRPr>
                <a:latin typeface="Nunito" charset="0"/>
                <a:ea typeface="Nunito" charset="0"/>
                <a:cs typeface="Nunito" charset="0"/>
              </a:defRPr>
            </a:lvl2pPr>
            <a:lvl3pPr>
              <a:defRPr>
                <a:latin typeface="Nunito" charset="0"/>
                <a:ea typeface="Nunito" charset="0"/>
                <a:cs typeface="Nunito" charset="0"/>
              </a:defRPr>
            </a:lvl3pPr>
            <a:lvl4pPr>
              <a:defRPr>
                <a:latin typeface="Nunito" charset="0"/>
                <a:ea typeface="Nunito" charset="0"/>
                <a:cs typeface="Nunito" charset="0"/>
              </a:defRPr>
            </a:lvl4pPr>
            <a:lvl5pPr>
              <a:defRPr>
                <a:latin typeface="Nunito" charset="0"/>
                <a:ea typeface="Nunito" charset="0"/>
                <a:cs typeface="Nunito"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648110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993514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D7183B-A270-DE4C-9EFE-4B8DB882B91B}"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2108480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D7183B-A270-DE4C-9EFE-4B8DB882B91B}" type="datetimeFigureOut">
              <a:rPr lang="en-US" smtClean="0"/>
              <a:t>4/7/19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598373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D7183B-A270-DE4C-9EFE-4B8DB882B91B}" type="datetimeFigureOut">
              <a:rPr lang="en-US" smtClean="0"/>
              <a:t>4/7/19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984860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D7183B-A270-DE4C-9EFE-4B8DB882B91B}" type="datetimeFigureOut">
              <a:rPr lang="en-US" smtClean="0"/>
              <a:t>4/7/19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896292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7183B-A270-DE4C-9EFE-4B8DB882B91B}"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78939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7183B-A270-DE4C-9EFE-4B8DB882B91B}"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9637934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7183B-A270-DE4C-9EFE-4B8DB882B91B}" type="datetimeFigureOut">
              <a:rPr lang="en-US" smtClean="0"/>
              <a:t>4/7/19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ADB2E9-778D-C243-B952-B05D1641B48B}" type="slidenum">
              <a:rPr lang="en-US" smtClean="0"/>
              <a:t>‹#›</a:t>
            </a:fld>
            <a:endParaRPr lang="en-US"/>
          </a:p>
        </p:txBody>
      </p:sp>
    </p:spTree>
    <p:extLst>
      <p:ext uri="{BB962C8B-B14F-4D97-AF65-F5344CB8AC3E}">
        <p14:creationId xmlns:p14="http://schemas.microsoft.com/office/powerpoint/2010/main" val="230641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arketingplatform.google.com/about/analytics/"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adssettings.google.com/" TargetMode="External"/><Relationship Id="rId4" Type="http://schemas.openxmlformats.org/officeDocument/2006/relationships/hyperlink" Target="https://ads.google.com/" TargetMode="External"/><Relationship Id="rId5" Type="http://schemas.openxmlformats.org/officeDocument/2006/relationships/hyperlink" Target="https://search.google.com/search-console" TargetMode="External"/><Relationship Id="rId6" Type="http://schemas.openxmlformats.org/officeDocument/2006/relationships/hyperlink" Target="https://ga-dev-tools.appspot.com/campaign-url-builder/" TargetMode="External"/><Relationship Id="rId1" Type="http://schemas.openxmlformats.org/officeDocument/2006/relationships/slideLayout" Target="../slideLayouts/slideLayout2.xml"/><Relationship Id="rId2" Type="http://schemas.openxmlformats.org/officeDocument/2006/relationships/hyperlink" Target="http://www.w3schools.com/js/js_events_examples.asp"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arketingplatform.google.com/about/optimize/" TargetMode="External"/><Relationship Id="rId4" Type="http://schemas.openxmlformats.org/officeDocument/2006/relationships/hyperlink" Target="https://marketingplatform.google.com/about/analytics/" TargetMode="External"/><Relationship Id="rId5" Type="http://schemas.openxmlformats.org/officeDocument/2006/relationships/hyperlink" Target="https://wordpress.org/plugins/google-analytics-dashboard-for-wp/" TargetMode="External"/><Relationship Id="rId6" Type="http://schemas.openxmlformats.org/officeDocument/2006/relationships/hyperlink" Target="https://analytics.google.com/analytics/academy/" TargetMode="External"/><Relationship Id="rId7" Type="http://schemas.openxmlformats.org/officeDocument/2006/relationships/hyperlink" Target="http://www.lunametrics.com/about-us/case-studies/" TargetMode="External"/><Relationship Id="rId1" Type="http://schemas.openxmlformats.org/officeDocument/2006/relationships/slideLayout" Target="../slideLayouts/slideLayout2.xml"/><Relationship Id="rId2" Type="http://schemas.openxmlformats.org/officeDocument/2006/relationships/hyperlink" Target="http://www.google.com/adsense"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ww.learndigitalentrepreneurship.com/" TargetMode="External"/><Relationship Id="rId4" Type="http://schemas.openxmlformats.org/officeDocument/2006/relationships/image" Target="../media/image1.jpeg"/><Relationship Id="rId1" Type="http://schemas.openxmlformats.org/officeDocument/2006/relationships/slideLayout" Target="../slideLayouts/slideLayout9.xml"/><Relationship Id="rId2" Type="http://schemas.openxmlformats.org/officeDocument/2006/relationships/hyperlink" Target="https://www.routledge.com/Digital-Entrepreneurship/Allen/p/book/9781138583696"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evelopers.google.com/analytics/devguides/collection/analyticsj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Nunito" charset="0"/>
                <a:ea typeface="Nunito" charset="0"/>
                <a:cs typeface="Nunito" charset="0"/>
              </a:rPr>
              <a:t>Chapter 8</a:t>
            </a:r>
            <a:endParaRPr lang="en-US" dirty="0">
              <a:latin typeface="Nunito" charset="0"/>
              <a:ea typeface="Nunito" charset="0"/>
              <a:cs typeface="Nunito" charset="0"/>
            </a:endParaRPr>
          </a:p>
        </p:txBody>
      </p:sp>
      <p:sp>
        <p:nvSpPr>
          <p:cNvPr id="6" name="Text Placeholder 5"/>
          <p:cNvSpPr>
            <a:spLocks noGrp="1"/>
          </p:cNvSpPr>
          <p:nvPr>
            <p:ph type="body" sz="half" idx="2"/>
          </p:nvPr>
        </p:nvSpPr>
        <p:spPr>
          <a:xfrm>
            <a:off x="839788" y="2377440"/>
            <a:ext cx="4792916" cy="3491548"/>
          </a:xfrm>
        </p:spPr>
        <p:txBody>
          <a:bodyPr>
            <a:normAutofit/>
          </a:bodyPr>
          <a:lstStyle/>
          <a:p>
            <a:r>
              <a:rPr lang="en-US" sz="3200" dirty="0" smtClean="0">
                <a:latin typeface="Nunito" charset="0"/>
                <a:ea typeface="Nunito" charset="0"/>
                <a:cs typeface="Nunito" charset="0"/>
              </a:rPr>
              <a:t>Web Analytics</a:t>
            </a:r>
            <a:endParaRPr lang="en-US" sz="3200" dirty="0">
              <a:latin typeface="Nunito" charset="0"/>
              <a:ea typeface="Nunito" charset="0"/>
              <a:cs typeface="Nunito" charset="0"/>
            </a:endParaRPr>
          </a:p>
        </p:txBody>
      </p:sp>
      <p:pic>
        <p:nvPicPr>
          <p:cNvPr id="1028" name="Picture 4" descr="https://www.learndigitalentrepreneurship.com/wp-content/uploads/2018/11/DE-cover-768x99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7920" y="457200"/>
            <a:ext cx="4508373" cy="5846169"/>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839788" y="6118703"/>
            <a:ext cx="1975926" cy="307777"/>
          </a:xfrm>
          <a:prstGeom prst="rect">
            <a:avLst/>
          </a:prstGeom>
          <a:noFill/>
        </p:spPr>
        <p:txBody>
          <a:bodyPr wrap="none" rtlCol="0">
            <a:spAutoFit/>
          </a:bodyPr>
          <a:lstStyle/>
          <a:p>
            <a:r>
              <a:rPr lang="en-US" sz="1400" i="1" dirty="0" smtClean="0"/>
              <a:t>J.P. Allen version </a:t>
            </a:r>
            <a:r>
              <a:rPr lang="en-US" sz="1400" i="1" dirty="0" smtClean="0"/>
              <a:t>4-15</a:t>
            </a:r>
            <a:r>
              <a:rPr lang="en-US" sz="1400" i="1" dirty="0" smtClean="0"/>
              <a:t>-19</a:t>
            </a:r>
            <a:endParaRPr lang="en-US" sz="1400" i="1" dirty="0"/>
          </a:p>
        </p:txBody>
      </p:sp>
    </p:spTree>
    <p:extLst>
      <p:ext uri="{BB962C8B-B14F-4D97-AF65-F5344CB8AC3E}">
        <p14:creationId xmlns:p14="http://schemas.microsoft.com/office/powerpoint/2010/main" val="7643849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Event Tracking Code</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For example, to add event tracking code to an outbound link like this</a:t>
            </a:r>
            <a:r>
              <a:rPr lang="en-US" dirty="0" smtClean="0"/>
              <a:t>:</a:t>
            </a:r>
            <a:endParaRPr lang="en-US" dirty="0"/>
          </a:p>
          <a:p>
            <a:pPr marL="0" indent="0">
              <a:buNone/>
            </a:pPr>
            <a:endParaRPr lang="en-US" b="1" dirty="0" smtClean="0"/>
          </a:p>
          <a:p>
            <a:pPr marL="0" indent="0">
              <a:buNone/>
            </a:pPr>
            <a:r>
              <a:rPr lang="en-US" b="1" dirty="0" smtClean="0">
                <a:latin typeface="Courier" charset="0"/>
                <a:ea typeface="Courier" charset="0"/>
                <a:cs typeface="Courier" charset="0"/>
              </a:rPr>
              <a:t>&lt;</a:t>
            </a:r>
            <a:r>
              <a:rPr lang="en-US" b="1" dirty="0">
                <a:latin typeface="Courier" charset="0"/>
                <a:ea typeface="Courier" charset="0"/>
                <a:cs typeface="Courier" charset="0"/>
              </a:rPr>
              <a:t>a </a:t>
            </a:r>
            <a:r>
              <a:rPr lang="en-US" b="1" dirty="0" err="1">
                <a:latin typeface="Courier" charset="0"/>
                <a:ea typeface="Courier" charset="0"/>
                <a:cs typeface="Courier" charset="0"/>
              </a:rPr>
              <a:t>href</a:t>
            </a:r>
            <a:r>
              <a:rPr lang="en-US" b="1" dirty="0">
                <a:latin typeface="Courier" charset="0"/>
                <a:ea typeface="Courier" charset="0"/>
                <a:cs typeface="Courier" charset="0"/>
              </a:rPr>
              <a:t>=”</a:t>
            </a:r>
            <a:r>
              <a:rPr lang="en-US" b="1" dirty="0" err="1">
                <a:latin typeface="Courier" charset="0"/>
                <a:ea typeface="Courier" charset="0"/>
                <a:cs typeface="Courier" charset="0"/>
              </a:rPr>
              <a:t>www.jpedia.org</a:t>
            </a:r>
            <a:r>
              <a:rPr lang="en-US" b="1" dirty="0">
                <a:latin typeface="Courier" charset="0"/>
                <a:ea typeface="Courier" charset="0"/>
                <a:cs typeface="Courier" charset="0"/>
              </a:rPr>
              <a:t>”&gt;Link to an external site.&lt;/a&gt;</a:t>
            </a:r>
            <a:endParaRPr lang="en-US" dirty="0">
              <a:latin typeface="Courier" charset="0"/>
              <a:ea typeface="Courier" charset="0"/>
              <a:cs typeface="Courier" charset="0"/>
            </a:endParaRPr>
          </a:p>
          <a:p>
            <a:pPr marL="0" indent="0">
              <a:buNone/>
            </a:pPr>
            <a:r>
              <a:rPr lang="en-US" dirty="0"/>
              <a:t> </a:t>
            </a:r>
          </a:p>
          <a:p>
            <a:pPr marL="0" indent="0">
              <a:buNone/>
            </a:pPr>
            <a:r>
              <a:rPr lang="en-US" dirty="0"/>
              <a:t>the additional event tracking code might look something like this:</a:t>
            </a:r>
          </a:p>
          <a:p>
            <a:pPr marL="0" indent="0">
              <a:buNone/>
            </a:pPr>
            <a:r>
              <a:rPr lang="en-US" dirty="0"/>
              <a:t> </a:t>
            </a:r>
          </a:p>
          <a:p>
            <a:pPr marL="0" indent="0">
              <a:lnSpc>
                <a:spcPct val="140000"/>
              </a:lnSpc>
              <a:buNone/>
            </a:pPr>
            <a:r>
              <a:rPr lang="en-US" b="1" dirty="0">
                <a:latin typeface="Courier" charset="0"/>
                <a:ea typeface="Courier" charset="0"/>
                <a:cs typeface="Courier" charset="0"/>
              </a:rPr>
              <a:t>&lt;a </a:t>
            </a:r>
            <a:r>
              <a:rPr lang="en-US" b="1" dirty="0" err="1">
                <a:latin typeface="Courier" charset="0"/>
                <a:ea typeface="Courier" charset="0"/>
                <a:cs typeface="Courier" charset="0"/>
              </a:rPr>
              <a:t>href</a:t>
            </a:r>
            <a:r>
              <a:rPr lang="en-US" b="1" dirty="0">
                <a:latin typeface="Courier" charset="0"/>
                <a:ea typeface="Courier" charset="0"/>
                <a:cs typeface="Courier" charset="0"/>
              </a:rPr>
              <a:t>=”</a:t>
            </a:r>
            <a:r>
              <a:rPr lang="en-US" b="1" dirty="0" err="1">
                <a:latin typeface="Courier" charset="0"/>
                <a:ea typeface="Courier" charset="0"/>
                <a:cs typeface="Courier" charset="0"/>
              </a:rPr>
              <a:t>www.jpedia.org</a:t>
            </a:r>
            <a:r>
              <a:rPr lang="en-US" b="1" dirty="0">
                <a:latin typeface="Courier" charset="0"/>
                <a:ea typeface="Courier" charset="0"/>
                <a:cs typeface="Courier" charset="0"/>
              </a:rPr>
              <a:t>” </a:t>
            </a:r>
            <a:r>
              <a:rPr lang="en-US" b="1" dirty="0" err="1">
                <a:latin typeface="Courier" charset="0"/>
                <a:ea typeface="Courier" charset="0"/>
                <a:cs typeface="Courier" charset="0"/>
              </a:rPr>
              <a:t>onclick</a:t>
            </a:r>
            <a:r>
              <a:rPr lang="en-US" b="1" dirty="0">
                <a:latin typeface="Courier" charset="0"/>
                <a:ea typeface="Courier" charset="0"/>
                <a:cs typeface="Courier" charset="0"/>
              </a:rPr>
              <a:t>="</a:t>
            </a:r>
            <a:r>
              <a:rPr lang="en-US" b="1" dirty="0" err="1">
                <a:latin typeface="Courier" charset="0"/>
                <a:ea typeface="Courier" charset="0"/>
                <a:cs typeface="Courier" charset="0"/>
              </a:rPr>
              <a:t>ga</a:t>
            </a:r>
            <a:r>
              <a:rPr lang="en-US" b="1" dirty="0">
                <a:latin typeface="Courier" charset="0"/>
                <a:ea typeface="Courier" charset="0"/>
                <a:cs typeface="Courier" charset="0"/>
              </a:rPr>
              <a:t>('send', 'event', 'CATEGORY', 'ACTION', 'LABEL');"&gt;Link to an external site.&lt;/a&gt;</a:t>
            </a:r>
            <a:endParaRPr lang="en-US" dirty="0">
              <a:latin typeface="Courier" charset="0"/>
              <a:ea typeface="Courier" charset="0"/>
              <a:cs typeface="Courier" charset="0"/>
            </a:endParaRPr>
          </a:p>
          <a:p>
            <a:pPr marL="0" indent="0">
              <a:buNone/>
            </a:pPr>
            <a:r>
              <a:rPr lang="en-US" dirty="0"/>
              <a:t> </a:t>
            </a:r>
          </a:p>
          <a:p>
            <a:pPr marL="0" indent="0">
              <a:buNone/>
            </a:pPr>
            <a:r>
              <a:rPr lang="en-US" dirty="0"/>
              <a:t>where ‘CATEGORY’, ‘ACTION’, and ‘LABEL’ are filled in with labels of your own choice for tracking purposes. </a:t>
            </a:r>
          </a:p>
          <a:p>
            <a:endParaRPr lang="en-US" dirty="0"/>
          </a:p>
        </p:txBody>
      </p:sp>
    </p:spTree>
    <p:extLst>
      <p:ext uri="{BB962C8B-B14F-4D97-AF65-F5344CB8AC3E}">
        <p14:creationId xmlns:p14="http://schemas.microsoft.com/office/powerpoint/2010/main" val="21236986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Analytics and Privacy</a:t>
            </a:r>
            <a:endParaRPr lang="en-US" dirty="0"/>
          </a:p>
        </p:txBody>
      </p:sp>
      <p:sp>
        <p:nvSpPr>
          <p:cNvPr id="3" name="Content Placeholder 2"/>
          <p:cNvSpPr>
            <a:spLocks noGrp="1"/>
          </p:cNvSpPr>
          <p:nvPr>
            <p:ph idx="1"/>
          </p:nvPr>
        </p:nvSpPr>
        <p:spPr/>
        <p:txBody>
          <a:bodyPr/>
          <a:lstStyle/>
          <a:p>
            <a:r>
              <a:rPr lang="en-US" dirty="0"/>
              <a:t>A web browser must have </a:t>
            </a:r>
            <a:r>
              <a:rPr lang="en-US" dirty="0" err="1"/>
              <a:t>Javascript</a:t>
            </a:r>
            <a:r>
              <a:rPr lang="en-US" dirty="0"/>
              <a:t> and cookies enabled for tracking to work properly. </a:t>
            </a:r>
            <a:endParaRPr lang="en-US" dirty="0" smtClean="0"/>
          </a:p>
          <a:p>
            <a:r>
              <a:rPr lang="en-US" dirty="0" smtClean="0"/>
              <a:t>European Union GDPR regulations require a positive opt-in from consumers for cookies.</a:t>
            </a:r>
          </a:p>
          <a:p>
            <a:r>
              <a:rPr lang="en-US" dirty="0" smtClean="0"/>
              <a:t>Some </a:t>
            </a:r>
            <a:r>
              <a:rPr lang="en-US" dirty="0"/>
              <a:t>browsers are choosing to block web analytics tracking either by default, or with the use of browser add-ons.</a:t>
            </a:r>
          </a:p>
        </p:txBody>
      </p:sp>
    </p:spTree>
    <p:extLst>
      <p:ext uri="{BB962C8B-B14F-4D97-AF65-F5344CB8AC3E}">
        <p14:creationId xmlns:p14="http://schemas.microsoft.com/office/powerpoint/2010/main" val="4745717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Discussion Question </a:t>
            </a:r>
            <a:endParaRPr lang="en-US" dirty="0"/>
          </a:p>
        </p:txBody>
      </p:sp>
      <p:sp>
        <p:nvSpPr>
          <p:cNvPr id="3" name="Content Placeholder 2"/>
          <p:cNvSpPr>
            <a:spLocks noGrp="1"/>
          </p:cNvSpPr>
          <p:nvPr>
            <p:ph idx="1"/>
          </p:nvPr>
        </p:nvSpPr>
        <p:spPr/>
        <p:txBody>
          <a:bodyPr/>
          <a:lstStyle/>
          <a:p>
            <a:r>
              <a:rPr lang="en-US" dirty="0"/>
              <a:t>Discuss whether any of the assumptions Google Analytics makes about your users and their technology will be of concern for your prototype. </a:t>
            </a:r>
            <a:endParaRPr lang="en-US" dirty="0" smtClean="0"/>
          </a:p>
          <a:p>
            <a:r>
              <a:rPr lang="en-US" dirty="0" smtClean="0"/>
              <a:t>For </a:t>
            </a:r>
            <a:r>
              <a:rPr lang="en-US" dirty="0"/>
              <a:t>example, will your users </a:t>
            </a:r>
            <a:r>
              <a:rPr lang="en-US" dirty="0" smtClean="0"/>
              <a:t>trust you enough to accept </a:t>
            </a:r>
            <a:r>
              <a:rPr lang="en-US" dirty="0"/>
              <a:t>cookies? </a:t>
            </a:r>
            <a:r>
              <a:rPr lang="en-US" dirty="0" smtClean="0"/>
              <a:t>Will you be tracking the right events?</a:t>
            </a:r>
            <a:endParaRPr lang="en-US" dirty="0"/>
          </a:p>
        </p:txBody>
      </p:sp>
      <p:sp>
        <p:nvSpPr>
          <p:cNvPr id="4" name="Action Button: Help 3">
            <a:hlinkClick r:id="" action="ppaction://noaction" highlightClick="1"/>
          </p:cNvPr>
          <p:cNvSpPr/>
          <p:nvPr/>
        </p:nvSpPr>
        <p:spPr>
          <a:xfrm>
            <a:off x="10311384" y="506698"/>
            <a:ext cx="1042416" cy="1042416"/>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89603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Analytics Measures</a:t>
            </a:r>
            <a:endParaRPr lang="en-US" dirty="0"/>
          </a:p>
        </p:txBody>
      </p:sp>
      <p:sp>
        <p:nvSpPr>
          <p:cNvPr id="3" name="Content Placeholder 2"/>
          <p:cNvSpPr>
            <a:spLocks noGrp="1"/>
          </p:cNvSpPr>
          <p:nvPr>
            <p:ph idx="1"/>
          </p:nvPr>
        </p:nvSpPr>
        <p:spPr/>
        <p:txBody>
          <a:bodyPr>
            <a:normAutofit fontScale="85000" lnSpcReduction="20000"/>
          </a:bodyPr>
          <a:lstStyle/>
          <a:p>
            <a:r>
              <a:rPr lang="en-US" dirty="0"/>
              <a:t>Google Analytics captures the raw data from the two kinds of user interactions, </a:t>
            </a:r>
            <a:r>
              <a:rPr lang="en-US" dirty="0" err="1"/>
              <a:t>pageviews</a:t>
            </a:r>
            <a:r>
              <a:rPr lang="en-US" dirty="0"/>
              <a:t> and events, and creates a number of useful measures of web site performance, including</a:t>
            </a:r>
            <a:r>
              <a:rPr lang="en-US" dirty="0" smtClean="0"/>
              <a:t>:</a:t>
            </a:r>
            <a:endParaRPr lang="en-US" dirty="0"/>
          </a:p>
          <a:p>
            <a:r>
              <a:rPr lang="en-US" i="1" dirty="0"/>
              <a:t>Sessions</a:t>
            </a:r>
            <a:r>
              <a:rPr lang="en-US" dirty="0"/>
              <a:t> – a session, sometimes called a visit, is a series of interactions within a certain time period. </a:t>
            </a:r>
            <a:endParaRPr lang="en-US" dirty="0" smtClean="0"/>
          </a:p>
          <a:p>
            <a:pPr lvl="1"/>
            <a:r>
              <a:rPr lang="en-US" dirty="0" smtClean="0"/>
              <a:t>By </a:t>
            </a:r>
            <a:r>
              <a:rPr lang="en-US" dirty="0"/>
              <a:t>default, interactions tracked by Google Analytics within a 30 minute time period are counted as one session, but the maximum length of a session can be changed. </a:t>
            </a:r>
            <a:endParaRPr lang="en-US" dirty="0" smtClean="0"/>
          </a:p>
          <a:p>
            <a:pPr lvl="1"/>
            <a:r>
              <a:rPr lang="en-US" dirty="0" smtClean="0"/>
              <a:t>A </a:t>
            </a:r>
            <a:r>
              <a:rPr lang="en-US" dirty="0"/>
              <a:t>series of </a:t>
            </a:r>
            <a:r>
              <a:rPr lang="en-US" dirty="0" err="1"/>
              <a:t>pageviews</a:t>
            </a:r>
            <a:r>
              <a:rPr lang="en-US" dirty="0"/>
              <a:t> and events longer than 30 minutes will count as more than one session</a:t>
            </a:r>
            <a:r>
              <a:rPr lang="en-US" dirty="0" smtClean="0"/>
              <a:t>.</a:t>
            </a:r>
            <a:endParaRPr lang="en-US" dirty="0"/>
          </a:p>
          <a:p>
            <a:r>
              <a:rPr lang="en-US" i="1" dirty="0"/>
              <a:t>Users, New and Returning</a:t>
            </a:r>
            <a:r>
              <a:rPr lang="en-US" dirty="0"/>
              <a:t> – Google Analytics creates a unique user ID for every visit, which identifies a sequences of </a:t>
            </a:r>
            <a:r>
              <a:rPr lang="en-US" dirty="0" err="1"/>
              <a:t>pageviews</a:t>
            </a:r>
            <a:r>
              <a:rPr lang="en-US" dirty="0"/>
              <a:t> and events as coming from a single user. </a:t>
            </a:r>
            <a:endParaRPr lang="en-US" dirty="0" smtClean="0"/>
          </a:p>
          <a:p>
            <a:pPr lvl="1"/>
            <a:r>
              <a:rPr lang="en-US" dirty="0" smtClean="0"/>
              <a:t>If </a:t>
            </a:r>
            <a:r>
              <a:rPr lang="en-US" dirty="0"/>
              <a:t>a browser allows GA cookies to be stored, the same user ID can be used in the next session, and the visitor can be recognized as a returning user rather than a new user. </a:t>
            </a:r>
          </a:p>
        </p:txBody>
      </p:sp>
    </p:spTree>
    <p:extLst>
      <p:ext uri="{BB962C8B-B14F-4D97-AF65-F5344CB8AC3E}">
        <p14:creationId xmlns:p14="http://schemas.microsoft.com/office/powerpoint/2010/main" val="8757922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Analytics Measures (2)</a:t>
            </a:r>
            <a:endParaRPr lang="en-US" dirty="0"/>
          </a:p>
        </p:txBody>
      </p:sp>
      <p:sp>
        <p:nvSpPr>
          <p:cNvPr id="3" name="Content Placeholder 2"/>
          <p:cNvSpPr>
            <a:spLocks noGrp="1"/>
          </p:cNvSpPr>
          <p:nvPr>
            <p:ph idx="1"/>
          </p:nvPr>
        </p:nvSpPr>
        <p:spPr/>
        <p:txBody>
          <a:bodyPr>
            <a:normAutofit fontScale="85000" lnSpcReduction="20000"/>
          </a:bodyPr>
          <a:lstStyle/>
          <a:p>
            <a:r>
              <a:rPr lang="en-US" i="1" dirty="0"/>
              <a:t>Active Users</a:t>
            </a:r>
            <a:r>
              <a:rPr lang="en-US" dirty="0"/>
              <a:t> – the number of users currently interacting with a site. </a:t>
            </a:r>
            <a:endParaRPr lang="en-US" dirty="0" smtClean="0"/>
          </a:p>
          <a:p>
            <a:pPr lvl="1"/>
            <a:r>
              <a:rPr lang="en-US" dirty="0" smtClean="0"/>
              <a:t>Active </a:t>
            </a:r>
            <a:r>
              <a:rPr lang="en-US" dirty="0"/>
              <a:t>users are visible in the ‘Real Time’ reports in Google Analytics, while most other data is delayed by up to 24 hours</a:t>
            </a:r>
            <a:r>
              <a:rPr lang="en-US" dirty="0" smtClean="0"/>
              <a:t>.</a:t>
            </a:r>
            <a:endParaRPr lang="en-US" dirty="0"/>
          </a:p>
          <a:p>
            <a:r>
              <a:rPr lang="en-US" i="1" dirty="0"/>
              <a:t>Bounce Rate</a:t>
            </a:r>
            <a:r>
              <a:rPr lang="en-US" dirty="0"/>
              <a:t> – a session that has no interactions after the first </a:t>
            </a:r>
            <a:r>
              <a:rPr lang="en-US" dirty="0" err="1"/>
              <a:t>pageview</a:t>
            </a:r>
            <a:r>
              <a:rPr lang="en-US" dirty="0"/>
              <a:t> is called a </a:t>
            </a:r>
            <a:r>
              <a:rPr lang="en-US" i="1" dirty="0"/>
              <a:t>bounce</a:t>
            </a:r>
            <a:r>
              <a:rPr lang="en-US" dirty="0"/>
              <a:t>. The bounce rate is the percentage of all sessions that are bounces. </a:t>
            </a:r>
            <a:endParaRPr lang="en-US" dirty="0" smtClean="0"/>
          </a:p>
          <a:p>
            <a:pPr lvl="1"/>
            <a:r>
              <a:rPr lang="en-US" dirty="0" smtClean="0"/>
              <a:t>Because </a:t>
            </a:r>
            <a:r>
              <a:rPr lang="en-US" dirty="0"/>
              <a:t>a bounce, where a user arrives at a site and immediately leaves, is considered a failure for many digital businesses, bounce rate is one of the most immediate measures of site performance</a:t>
            </a:r>
            <a:r>
              <a:rPr lang="en-US" dirty="0" smtClean="0"/>
              <a:t>.</a:t>
            </a:r>
            <a:endParaRPr lang="en-US" dirty="0"/>
          </a:p>
          <a:p>
            <a:r>
              <a:rPr lang="en-US" i="1" dirty="0"/>
              <a:t>Session Duration</a:t>
            </a:r>
            <a:r>
              <a:rPr lang="en-US" dirty="0"/>
              <a:t> – the length of time between the first and last interaction in a session. </a:t>
            </a:r>
            <a:endParaRPr lang="en-US" dirty="0" smtClean="0"/>
          </a:p>
          <a:p>
            <a:pPr lvl="1"/>
            <a:r>
              <a:rPr lang="en-US" dirty="0" smtClean="0"/>
              <a:t>Longer </a:t>
            </a:r>
            <a:r>
              <a:rPr lang="en-US" dirty="0"/>
              <a:t>session durations might be considered a positive in a content-based business, suggesting that visitors find the content more engaging. In a more transaction oriented business, however, longer times might reflect confusion about how to navigate a site. </a:t>
            </a:r>
          </a:p>
        </p:txBody>
      </p:sp>
    </p:spTree>
    <p:extLst>
      <p:ext uri="{BB962C8B-B14F-4D97-AF65-F5344CB8AC3E}">
        <p14:creationId xmlns:p14="http://schemas.microsoft.com/office/powerpoint/2010/main" val="19514585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Analytics Measures (3)</a:t>
            </a:r>
            <a:endParaRPr lang="en-US" dirty="0"/>
          </a:p>
        </p:txBody>
      </p:sp>
      <p:sp>
        <p:nvSpPr>
          <p:cNvPr id="3" name="Content Placeholder 2"/>
          <p:cNvSpPr>
            <a:spLocks noGrp="1"/>
          </p:cNvSpPr>
          <p:nvPr>
            <p:ph idx="1"/>
          </p:nvPr>
        </p:nvSpPr>
        <p:spPr/>
        <p:txBody>
          <a:bodyPr>
            <a:normAutofit/>
          </a:bodyPr>
          <a:lstStyle/>
          <a:p>
            <a:r>
              <a:rPr lang="en-US" sz="2400" i="1" dirty="0"/>
              <a:t>Traffic Medium, Source, and Channel</a:t>
            </a:r>
            <a:r>
              <a:rPr lang="en-US" sz="2400" dirty="0"/>
              <a:t> – each session is assigned a medium and a source to describe where a user came from. </a:t>
            </a:r>
            <a:endParaRPr lang="en-US" sz="2400" dirty="0" smtClean="0"/>
          </a:p>
          <a:p>
            <a:r>
              <a:rPr lang="en-US" sz="2400" dirty="0" smtClean="0"/>
              <a:t>The </a:t>
            </a:r>
            <a:r>
              <a:rPr lang="en-US" sz="2400" dirty="0"/>
              <a:t>medium is the most generic description of traffic sources. </a:t>
            </a:r>
            <a:endParaRPr lang="en-US" sz="2400" dirty="0" smtClean="0"/>
          </a:p>
          <a:p>
            <a:pPr lvl="1"/>
            <a:r>
              <a:rPr lang="en-US" sz="2000" dirty="0" smtClean="0"/>
              <a:t>Possible </a:t>
            </a:r>
            <a:r>
              <a:rPr lang="en-US" sz="2000" dirty="0"/>
              <a:t>medium values include </a:t>
            </a:r>
            <a:r>
              <a:rPr lang="en-US" sz="2000" i="1" dirty="0"/>
              <a:t>referrals</a:t>
            </a:r>
            <a:r>
              <a:rPr lang="en-US" sz="2000" dirty="0"/>
              <a:t> (the visitor followed a link from another web site); </a:t>
            </a:r>
            <a:r>
              <a:rPr lang="en-US" sz="2000" i="1" dirty="0"/>
              <a:t>organic</a:t>
            </a:r>
            <a:r>
              <a:rPr lang="en-US" sz="2000" dirty="0"/>
              <a:t> (the visitor came from the unpaid or ‘organic’ results of a search); </a:t>
            </a:r>
            <a:r>
              <a:rPr lang="en-US" sz="2000" i="1" dirty="0" err="1"/>
              <a:t>paidsearch</a:t>
            </a:r>
            <a:r>
              <a:rPr lang="en-US" sz="2000" dirty="0"/>
              <a:t> (the visitor came from advertisements on search results); or </a:t>
            </a:r>
            <a:r>
              <a:rPr lang="en-US" sz="2000" i="1" dirty="0"/>
              <a:t>none</a:t>
            </a:r>
            <a:r>
              <a:rPr lang="en-US" sz="2000" dirty="0"/>
              <a:t> (the visitor came some other way, including typing a domain name directly into a browser). </a:t>
            </a:r>
            <a:endParaRPr lang="en-US" sz="2000" dirty="0" smtClean="0"/>
          </a:p>
          <a:p>
            <a:r>
              <a:rPr lang="en-US" sz="2400" dirty="0" smtClean="0"/>
              <a:t>The </a:t>
            </a:r>
            <a:r>
              <a:rPr lang="en-US" sz="2400" dirty="0"/>
              <a:t>source is the name of the specific site, if any, that a visit came from. </a:t>
            </a:r>
            <a:endParaRPr lang="en-US" sz="2400" dirty="0" smtClean="0"/>
          </a:p>
          <a:p>
            <a:r>
              <a:rPr lang="en-US" sz="2400" dirty="0" smtClean="0"/>
              <a:t>Common </a:t>
            </a:r>
            <a:r>
              <a:rPr lang="en-US" sz="2400" dirty="0"/>
              <a:t>combinations of medium and source are grouped into channels, which provide a generic set of traffic sources that is more specific than a medium.</a:t>
            </a:r>
          </a:p>
        </p:txBody>
      </p:sp>
    </p:spTree>
    <p:extLst>
      <p:ext uri="{BB962C8B-B14F-4D97-AF65-F5344CB8AC3E}">
        <p14:creationId xmlns:p14="http://schemas.microsoft.com/office/powerpoint/2010/main" val="455229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Analytics Measures (4)</a:t>
            </a:r>
            <a:endParaRPr lang="en-US" dirty="0"/>
          </a:p>
        </p:txBody>
      </p:sp>
      <p:sp>
        <p:nvSpPr>
          <p:cNvPr id="3" name="Content Placeholder 2"/>
          <p:cNvSpPr>
            <a:spLocks noGrp="1"/>
          </p:cNvSpPr>
          <p:nvPr>
            <p:ph idx="1"/>
          </p:nvPr>
        </p:nvSpPr>
        <p:spPr/>
        <p:txBody>
          <a:bodyPr>
            <a:normAutofit fontScale="92500"/>
          </a:bodyPr>
          <a:lstStyle/>
          <a:p>
            <a:r>
              <a:rPr lang="en-US" sz="2600" i="1" dirty="0"/>
              <a:t>Entrances and Exits</a:t>
            </a:r>
            <a:r>
              <a:rPr lang="en-US" sz="2600" dirty="0"/>
              <a:t> – the first and last pages visited in a session. </a:t>
            </a:r>
            <a:endParaRPr lang="en-US" sz="2600" dirty="0" smtClean="0"/>
          </a:p>
          <a:p>
            <a:pPr lvl="1"/>
            <a:r>
              <a:rPr lang="en-US" sz="2200" dirty="0" smtClean="0"/>
              <a:t>Exit </a:t>
            </a:r>
            <a:r>
              <a:rPr lang="en-US" sz="2200" dirty="0"/>
              <a:t>pages are sometimes used to determine which parts of a site are more likely to drive visitors away</a:t>
            </a:r>
            <a:r>
              <a:rPr lang="en-US" sz="2200" dirty="0" smtClean="0"/>
              <a:t>.</a:t>
            </a:r>
            <a:endParaRPr lang="en-US" sz="2200" dirty="0"/>
          </a:p>
          <a:p>
            <a:r>
              <a:rPr lang="en-US" sz="2600" i="1" dirty="0"/>
              <a:t>Location</a:t>
            </a:r>
            <a:r>
              <a:rPr lang="en-US" sz="2600" dirty="0"/>
              <a:t> – by recording the IP addresses of visitors, Google Analytics can guess where a visitor is located, by city and country. </a:t>
            </a:r>
            <a:endParaRPr lang="en-US" sz="2600" dirty="0" smtClean="0"/>
          </a:p>
          <a:p>
            <a:pPr lvl="1"/>
            <a:r>
              <a:rPr lang="en-US" sz="2200" dirty="0" smtClean="0"/>
              <a:t>IP </a:t>
            </a:r>
            <a:r>
              <a:rPr lang="en-US" sz="2200" dirty="0"/>
              <a:t>addresses are usually unique to Internet Service Providers, rather than individuals, so location information is often useful enough, but not perfect</a:t>
            </a:r>
            <a:r>
              <a:rPr lang="en-US" sz="2200" dirty="0" smtClean="0"/>
              <a:t>.</a:t>
            </a:r>
            <a:endParaRPr lang="en-US" sz="2200" dirty="0"/>
          </a:p>
          <a:p>
            <a:r>
              <a:rPr lang="en-US" sz="2600" i="1" dirty="0"/>
              <a:t>Device</a:t>
            </a:r>
            <a:r>
              <a:rPr lang="en-US" sz="2600" dirty="0"/>
              <a:t> – Google Analytics receives information about the browser being used, which language it is set to, which platform or operating system is running on a device, and the current size of the screen. </a:t>
            </a:r>
            <a:endParaRPr lang="en-US" sz="2600" dirty="0" smtClean="0"/>
          </a:p>
          <a:p>
            <a:pPr lvl="1"/>
            <a:r>
              <a:rPr lang="en-US" sz="2200" dirty="0" smtClean="0"/>
              <a:t>With </a:t>
            </a:r>
            <a:r>
              <a:rPr lang="en-US" sz="2200" dirty="0"/>
              <a:t>this information, GA can usually determine, for example, which visitors are using an Android phone, versus a Windows laptop.</a:t>
            </a:r>
          </a:p>
          <a:p>
            <a:endParaRPr lang="en-US" dirty="0"/>
          </a:p>
        </p:txBody>
      </p:sp>
    </p:spTree>
    <p:extLst>
      <p:ext uri="{BB962C8B-B14F-4D97-AF65-F5344CB8AC3E}">
        <p14:creationId xmlns:p14="http://schemas.microsoft.com/office/powerpoint/2010/main" val="15824163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Analytics Measures (5)</a:t>
            </a:r>
            <a:endParaRPr lang="en-US" dirty="0"/>
          </a:p>
        </p:txBody>
      </p:sp>
      <p:sp>
        <p:nvSpPr>
          <p:cNvPr id="3" name="Content Placeholder 2"/>
          <p:cNvSpPr>
            <a:spLocks noGrp="1"/>
          </p:cNvSpPr>
          <p:nvPr>
            <p:ph idx="1"/>
          </p:nvPr>
        </p:nvSpPr>
        <p:spPr/>
        <p:txBody>
          <a:bodyPr>
            <a:normAutofit fontScale="92500" lnSpcReduction="20000"/>
          </a:bodyPr>
          <a:lstStyle/>
          <a:p>
            <a:r>
              <a:rPr lang="en-US" i="1" dirty="0"/>
              <a:t>Demographics and Interests</a:t>
            </a:r>
            <a:r>
              <a:rPr lang="en-US" dirty="0"/>
              <a:t> – beyond the IP address, and the history of interactions on your site, Google Analytics has little information about a visitor. The larger Google advertising network, and other major ad networks, often have much more information about a person. </a:t>
            </a:r>
            <a:endParaRPr lang="en-US" dirty="0" smtClean="0"/>
          </a:p>
          <a:p>
            <a:pPr lvl="1"/>
            <a:r>
              <a:rPr lang="en-US" dirty="0" smtClean="0"/>
              <a:t>This </a:t>
            </a:r>
            <a:r>
              <a:rPr lang="en-US" dirty="0"/>
              <a:t>information, available for visitors to a site who are logged into Google, can be accessed in analytics by turning on the Demographics and Interests option in GA.</a:t>
            </a:r>
          </a:p>
          <a:p>
            <a:endParaRPr lang="en-US" dirty="0"/>
          </a:p>
          <a:p>
            <a:r>
              <a:rPr lang="en-US" i="1" dirty="0"/>
              <a:t>Goals and Conversions</a:t>
            </a:r>
            <a:r>
              <a:rPr lang="en-US" dirty="0"/>
              <a:t> – any interaction, including </a:t>
            </a:r>
            <a:r>
              <a:rPr lang="en-US" dirty="0" err="1"/>
              <a:t>pageviews</a:t>
            </a:r>
            <a:r>
              <a:rPr lang="en-US" dirty="0"/>
              <a:t> and events, can be defined as a goal. A goal represents a session that has a successful business outcome, whether it be buying something, contacting a business, or clicking on an advertisement. </a:t>
            </a:r>
            <a:endParaRPr lang="en-US" dirty="0" smtClean="0"/>
          </a:p>
          <a:p>
            <a:pPr lvl="1"/>
            <a:r>
              <a:rPr lang="en-US" dirty="0" smtClean="0"/>
              <a:t>A </a:t>
            </a:r>
            <a:r>
              <a:rPr lang="en-US" dirty="0"/>
              <a:t>conversion is recorded when a visitor successfully reaches a goal. </a:t>
            </a:r>
          </a:p>
        </p:txBody>
      </p:sp>
    </p:spTree>
    <p:extLst>
      <p:ext uri="{BB962C8B-B14F-4D97-AF65-F5344CB8AC3E}">
        <p14:creationId xmlns:p14="http://schemas.microsoft.com/office/powerpoint/2010/main" val="13630273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Analytics Reports: Audience</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i="1" dirty="0"/>
              <a:t>Audience</a:t>
            </a:r>
            <a:r>
              <a:rPr lang="en-US" dirty="0"/>
              <a:t> – reporting about numbers of visitors, how often they return, where they come from, and what technology they use. </a:t>
            </a:r>
            <a:endParaRPr lang="en-US" dirty="0" smtClean="0"/>
          </a:p>
          <a:p>
            <a:r>
              <a:rPr lang="en-US" dirty="0" smtClean="0"/>
              <a:t>If </a:t>
            </a:r>
            <a:r>
              <a:rPr lang="en-US" dirty="0"/>
              <a:t>an GA account is linked to a Google advertising account, information is available about visitor age, gender, and interests. </a:t>
            </a:r>
            <a:endParaRPr lang="en-US" dirty="0" smtClean="0"/>
          </a:p>
          <a:p>
            <a:r>
              <a:rPr lang="en-US" dirty="0" smtClean="0"/>
              <a:t>These </a:t>
            </a:r>
            <a:r>
              <a:rPr lang="en-US" dirty="0"/>
              <a:t>reports can be used to, for example, identify new countries or areas that are unexpectedly interested in a digital business, and tailor more content, products, or services for those regions. </a:t>
            </a:r>
            <a:endParaRPr lang="en-US" dirty="0" smtClean="0"/>
          </a:p>
          <a:p>
            <a:r>
              <a:rPr lang="en-US" dirty="0" smtClean="0"/>
              <a:t>Audience </a:t>
            </a:r>
            <a:r>
              <a:rPr lang="en-US" dirty="0"/>
              <a:t>reports can also reveal how often users return to a business, and how many visits it takes a typical visitor to convert. </a:t>
            </a:r>
          </a:p>
        </p:txBody>
      </p:sp>
    </p:spTree>
    <p:extLst>
      <p:ext uri="{BB962C8B-B14F-4D97-AF65-F5344CB8AC3E}">
        <p14:creationId xmlns:p14="http://schemas.microsoft.com/office/powerpoint/2010/main" val="14119110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7826"/>
          <a:stretch/>
        </p:blipFill>
        <p:spPr>
          <a:xfrm>
            <a:off x="1112876" y="536712"/>
            <a:ext cx="9966247" cy="6321287"/>
          </a:xfrm>
          <a:prstGeom prst="rect">
            <a:avLst/>
          </a:prstGeom>
        </p:spPr>
      </p:pic>
    </p:spTree>
    <p:extLst>
      <p:ext uri="{BB962C8B-B14F-4D97-AF65-F5344CB8AC3E}">
        <p14:creationId xmlns:p14="http://schemas.microsoft.com/office/powerpoint/2010/main" val="11350733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Highlights and Key Takeaways</a:t>
            </a:r>
            <a:endParaRPr lang="en-US" dirty="0"/>
          </a:p>
        </p:txBody>
      </p:sp>
      <p:sp>
        <p:nvSpPr>
          <p:cNvPr id="6" name="Content Placeholder 5"/>
          <p:cNvSpPr>
            <a:spLocks noGrp="1"/>
          </p:cNvSpPr>
          <p:nvPr>
            <p:ph idx="1"/>
          </p:nvPr>
        </p:nvSpPr>
        <p:spPr/>
        <p:txBody>
          <a:bodyPr>
            <a:normAutofit fontScale="77500" lnSpcReduction="20000"/>
          </a:bodyPr>
          <a:lstStyle/>
          <a:p>
            <a:r>
              <a:rPr lang="en-US" dirty="0"/>
              <a:t>Digital businesses use web analytics to learn more about how potential customers are using a web site.</a:t>
            </a:r>
          </a:p>
          <a:p>
            <a:r>
              <a:rPr lang="en-US" dirty="0"/>
              <a:t>Web analytics provides data on all three phases of the ABC process: how many potential customers are acquired through each online channel; how visitors behave on a prototype; and the conversion actions taken by visitors that reflect business success. </a:t>
            </a:r>
            <a:endParaRPr lang="en-US" dirty="0" smtClean="0"/>
          </a:p>
          <a:p>
            <a:pPr lvl="1"/>
            <a:r>
              <a:rPr lang="en-US" dirty="0" smtClean="0"/>
              <a:t>Web </a:t>
            </a:r>
            <a:r>
              <a:rPr lang="en-US" dirty="0"/>
              <a:t>analytics also relates these phases to each other by, for example, showing which online channels result in the most successful conversions.</a:t>
            </a:r>
          </a:p>
          <a:p>
            <a:r>
              <a:rPr lang="en-US" dirty="0"/>
              <a:t>Web analytics tracks visitor actions through information that is collected every time a web page loads in a browser, and by collecting information about specific on-page actions.</a:t>
            </a:r>
          </a:p>
          <a:p>
            <a:r>
              <a:rPr lang="en-US" dirty="0"/>
              <a:t>Web analytics reporting and measurement depend on assumptions that may or may not be appropriate for a particular digital business.</a:t>
            </a:r>
          </a:p>
          <a:p>
            <a:r>
              <a:rPr lang="en-US" dirty="0"/>
              <a:t>By the end of the chapter, the reader should be able to install web analytics tracking on a prototype, and test that web analytics is working properly.</a:t>
            </a:r>
          </a:p>
          <a:p>
            <a:endParaRPr lang="en-US" dirty="0"/>
          </a:p>
        </p:txBody>
      </p:sp>
    </p:spTree>
    <p:extLst>
      <p:ext uri="{BB962C8B-B14F-4D97-AF65-F5344CB8AC3E}">
        <p14:creationId xmlns:p14="http://schemas.microsoft.com/office/powerpoint/2010/main" val="13117030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Analytics Reports: Acquisition</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i="1" dirty="0"/>
              <a:t>Acquisition</a:t>
            </a:r>
            <a:r>
              <a:rPr lang="en-US" dirty="0"/>
              <a:t> – reporting about the medium, source, and channels sending visitors to a site. </a:t>
            </a:r>
            <a:endParaRPr lang="en-US" dirty="0" smtClean="0"/>
          </a:p>
          <a:p>
            <a:pPr lvl="1"/>
            <a:r>
              <a:rPr lang="en-US" dirty="0" smtClean="0"/>
              <a:t>By </a:t>
            </a:r>
            <a:r>
              <a:rPr lang="en-US" dirty="0"/>
              <a:t>integrating Google Analytics with other services, more detailed acquisition information is available. For example, by combining GA with a Google Ads account, the analytics reports will contain detailed information about which advertisements and keywords were more successful for customer acquisition. </a:t>
            </a:r>
            <a:endParaRPr lang="en-US" dirty="0" smtClean="0"/>
          </a:p>
          <a:p>
            <a:pPr lvl="1"/>
            <a:r>
              <a:rPr lang="en-US" dirty="0" smtClean="0"/>
              <a:t>By </a:t>
            </a:r>
            <a:r>
              <a:rPr lang="en-US" dirty="0"/>
              <a:t>linking up with a Google Search Console account, the analytics reports will include the exact search phrases that visitors use to find your business.</a:t>
            </a:r>
          </a:p>
          <a:p>
            <a:pPr marL="0" indent="0">
              <a:buNone/>
            </a:pPr>
            <a:r>
              <a:rPr lang="en-US" dirty="0"/>
              <a:t> </a:t>
            </a:r>
          </a:p>
          <a:p>
            <a:r>
              <a:rPr lang="en-US" dirty="0"/>
              <a:t>Customer acquisition reporting can be made even more precise by defining </a:t>
            </a:r>
            <a:r>
              <a:rPr lang="en-US" i="1" dirty="0"/>
              <a:t>campaigns</a:t>
            </a:r>
            <a:r>
              <a:rPr lang="en-US" dirty="0"/>
              <a:t>. </a:t>
            </a:r>
            <a:endParaRPr lang="en-US" dirty="0" smtClean="0"/>
          </a:p>
          <a:p>
            <a:pPr lvl="1"/>
            <a:r>
              <a:rPr lang="en-US" dirty="0" smtClean="0"/>
              <a:t>A </a:t>
            </a:r>
            <a:r>
              <a:rPr lang="en-US" dirty="0"/>
              <a:t>campaign is a specific set of marketing activities intended to generate new customer leads, such as an advertising campaign or a series of local events. Each campaign can be given a unique URL for clicking to a prototype site, by adding additional parameters at the end of the URL. </a:t>
            </a:r>
          </a:p>
        </p:txBody>
      </p:sp>
    </p:spTree>
    <p:extLst>
      <p:ext uri="{BB962C8B-B14F-4D97-AF65-F5344CB8AC3E}">
        <p14:creationId xmlns:p14="http://schemas.microsoft.com/office/powerpoint/2010/main" val="7680666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8116"/>
          <a:stretch/>
        </p:blipFill>
        <p:spPr>
          <a:xfrm>
            <a:off x="1112876" y="556590"/>
            <a:ext cx="9966247" cy="6301409"/>
          </a:xfrm>
          <a:prstGeom prst="rect">
            <a:avLst/>
          </a:prstGeom>
        </p:spPr>
      </p:pic>
    </p:spTree>
    <p:extLst>
      <p:ext uri="{BB962C8B-B14F-4D97-AF65-F5344CB8AC3E}">
        <p14:creationId xmlns:p14="http://schemas.microsoft.com/office/powerpoint/2010/main" val="1146705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Analytics Reports: Behavior</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i="1" dirty="0"/>
              <a:t>Behavior</a:t>
            </a:r>
            <a:r>
              <a:rPr lang="en-US" dirty="0"/>
              <a:t> – reporting about how often </a:t>
            </a:r>
            <a:r>
              <a:rPr lang="en-US" dirty="0" err="1"/>
              <a:t>pageviews</a:t>
            </a:r>
            <a:r>
              <a:rPr lang="en-US" dirty="0"/>
              <a:t> and events are recorded, and in what sequence. </a:t>
            </a:r>
            <a:endParaRPr lang="en-US" dirty="0" smtClean="0"/>
          </a:p>
          <a:p>
            <a:pPr lvl="1"/>
            <a:r>
              <a:rPr lang="en-US" dirty="0" smtClean="0"/>
              <a:t>Behavior </a:t>
            </a:r>
            <a:r>
              <a:rPr lang="en-US" dirty="0"/>
              <a:t>reports show the most popular content, information which can be used to adjust how articles, product descriptions, and blog posts are written in the future. </a:t>
            </a:r>
            <a:endParaRPr lang="en-US" dirty="0" smtClean="0"/>
          </a:p>
          <a:p>
            <a:pPr lvl="1"/>
            <a:r>
              <a:rPr lang="en-US" dirty="0" smtClean="0"/>
              <a:t>Behavior </a:t>
            </a:r>
            <a:r>
              <a:rPr lang="en-US" dirty="0"/>
              <a:t>flow reports can be used to look for unexpected paths that customers take through a site. </a:t>
            </a:r>
            <a:endParaRPr lang="en-US" dirty="0" smtClean="0"/>
          </a:p>
          <a:p>
            <a:pPr lvl="1"/>
            <a:r>
              <a:rPr lang="en-US" dirty="0" smtClean="0"/>
              <a:t>Behavior </a:t>
            </a:r>
            <a:r>
              <a:rPr lang="en-US" dirty="0"/>
              <a:t>reports also report on page loading times, which can be used to identify slow pages that might be frustrating potential customers</a:t>
            </a:r>
            <a:r>
              <a:rPr lang="en-US" dirty="0" smtClean="0"/>
              <a:t>.</a:t>
            </a:r>
            <a:endParaRPr lang="en-US" dirty="0"/>
          </a:p>
          <a:p>
            <a:r>
              <a:rPr lang="en-US" dirty="0"/>
              <a:t>Behavior reports can also be linked to other Google services. </a:t>
            </a:r>
            <a:endParaRPr lang="en-US" dirty="0" smtClean="0"/>
          </a:p>
          <a:p>
            <a:pPr lvl="1"/>
            <a:r>
              <a:rPr lang="en-US" dirty="0" smtClean="0"/>
              <a:t>By </a:t>
            </a:r>
            <a:r>
              <a:rPr lang="en-US" dirty="0"/>
              <a:t>linking to a Google AdSense account, digital entrepreneurs can see which content on their site is generating more advertising revenue. </a:t>
            </a:r>
            <a:endParaRPr lang="en-US" dirty="0" smtClean="0"/>
          </a:p>
          <a:p>
            <a:pPr lvl="1"/>
            <a:r>
              <a:rPr lang="en-US" dirty="0" smtClean="0"/>
              <a:t>Behavior </a:t>
            </a:r>
            <a:r>
              <a:rPr lang="en-US" dirty="0"/>
              <a:t>reporting can show the results of experiments created in Google Optimize, where different versions of a page are randomly assigned to visitors to see which version performs better. </a:t>
            </a:r>
          </a:p>
        </p:txBody>
      </p:sp>
    </p:spTree>
    <p:extLst>
      <p:ext uri="{BB962C8B-B14F-4D97-AF65-F5344CB8AC3E}">
        <p14:creationId xmlns:p14="http://schemas.microsoft.com/office/powerpoint/2010/main" val="10773515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8406"/>
          <a:stretch/>
        </p:blipFill>
        <p:spPr>
          <a:xfrm>
            <a:off x="1112876" y="576470"/>
            <a:ext cx="9966247" cy="6281530"/>
          </a:xfrm>
          <a:prstGeom prst="rect">
            <a:avLst/>
          </a:prstGeom>
        </p:spPr>
      </p:pic>
    </p:spTree>
    <p:extLst>
      <p:ext uri="{BB962C8B-B14F-4D97-AF65-F5344CB8AC3E}">
        <p14:creationId xmlns:p14="http://schemas.microsoft.com/office/powerpoint/2010/main" val="7931488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Analytics Reports: Conversions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i="1" dirty="0"/>
              <a:t>Conversions</a:t>
            </a:r>
            <a:r>
              <a:rPr lang="en-US" dirty="0"/>
              <a:t> </a:t>
            </a:r>
            <a:r>
              <a:rPr lang="en-US" dirty="0" smtClean="0"/>
              <a:t>– A </a:t>
            </a:r>
            <a:r>
              <a:rPr lang="en-US" dirty="0"/>
              <a:t>conversion is tracked either through a </a:t>
            </a:r>
            <a:r>
              <a:rPr lang="en-US" dirty="0" err="1"/>
              <a:t>pageview</a:t>
            </a:r>
            <a:r>
              <a:rPr lang="en-US" dirty="0"/>
              <a:t> or an event, that is defined as a goal in Google Analytics. </a:t>
            </a:r>
            <a:endParaRPr lang="en-US" dirty="0" smtClean="0"/>
          </a:p>
          <a:p>
            <a:pPr lvl="1"/>
            <a:r>
              <a:rPr lang="en-US" dirty="0" smtClean="0"/>
              <a:t>Because </a:t>
            </a:r>
            <a:r>
              <a:rPr lang="en-US" dirty="0"/>
              <a:t>conversions reflect business success, tracing back successful conversions to behavior (which pages were visited) and acquisitions (where visitors came from) is where the power of web analytics truly lies.  </a:t>
            </a:r>
          </a:p>
          <a:p>
            <a:r>
              <a:rPr lang="en-US" dirty="0"/>
              <a:t>A consistent path to conversion by visiting a sequence of pages is called a </a:t>
            </a:r>
            <a:r>
              <a:rPr lang="en-US" i="1" dirty="0"/>
              <a:t>funnel</a:t>
            </a:r>
            <a:r>
              <a:rPr lang="en-US" dirty="0"/>
              <a:t>. </a:t>
            </a:r>
            <a:endParaRPr lang="en-US" dirty="0" smtClean="0"/>
          </a:p>
          <a:p>
            <a:pPr lvl="1"/>
            <a:r>
              <a:rPr lang="en-US" dirty="0" smtClean="0"/>
              <a:t>For </a:t>
            </a:r>
            <a:r>
              <a:rPr lang="en-US" dirty="0"/>
              <a:t>example, a shopping funnel could include a sequence of web pages for putting a product in a cart, entering shipping information, and then entering payment information. </a:t>
            </a:r>
            <a:endParaRPr lang="en-US" dirty="0" smtClean="0"/>
          </a:p>
          <a:p>
            <a:pPr lvl="1"/>
            <a:r>
              <a:rPr lang="en-US" dirty="0" smtClean="0"/>
              <a:t>Conversion </a:t>
            </a:r>
            <a:r>
              <a:rPr lang="en-US" dirty="0"/>
              <a:t>reports can show if specific steps in the funnel are losing customers.</a:t>
            </a:r>
          </a:p>
          <a:p>
            <a:endParaRPr lang="en-US" dirty="0"/>
          </a:p>
        </p:txBody>
      </p:sp>
    </p:spTree>
    <p:extLst>
      <p:ext uri="{BB962C8B-B14F-4D97-AF65-F5344CB8AC3E}">
        <p14:creationId xmlns:p14="http://schemas.microsoft.com/office/powerpoint/2010/main" val="10567498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8696"/>
          <a:stretch/>
        </p:blipFill>
        <p:spPr>
          <a:xfrm>
            <a:off x="1112876" y="596348"/>
            <a:ext cx="9966247" cy="6261652"/>
          </a:xfrm>
          <a:prstGeom prst="rect">
            <a:avLst/>
          </a:prstGeom>
        </p:spPr>
      </p:pic>
    </p:spTree>
    <p:extLst>
      <p:ext uri="{BB962C8B-B14F-4D97-AF65-F5344CB8AC3E}">
        <p14:creationId xmlns:p14="http://schemas.microsoft.com/office/powerpoint/2010/main" val="7548717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Segments and Dimensions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a:t>Conversion reports can also use customer </a:t>
            </a:r>
            <a:r>
              <a:rPr lang="en-US" i="1" dirty="0"/>
              <a:t>segmentation</a:t>
            </a:r>
            <a:r>
              <a:rPr lang="en-US" dirty="0"/>
              <a:t> to improve performance reporting. Segments can be used to divide visitors into distinct groups with different objectives. </a:t>
            </a:r>
            <a:endParaRPr lang="en-US" dirty="0" smtClean="0"/>
          </a:p>
          <a:p>
            <a:pPr lvl="1"/>
            <a:r>
              <a:rPr lang="en-US" dirty="0" smtClean="0"/>
              <a:t>For </a:t>
            </a:r>
            <a:r>
              <a:rPr lang="en-US" dirty="0"/>
              <a:t>example, one group of visitors might be searching for information about a product, versus another group that is ready to buy. </a:t>
            </a:r>
            <a:endParaRPr lang="en-US" dirty="0" smtClean="0"/>
          </a:p>
          <a:p>
            <a:pPr lvl="1"/>
            <a:r>
              <a:rPr lang="en-US" dirty="0" smtClean="0"/>
              <a:t>Web </a:t>
            </a:r>
            <a:r>
              <a:rPr lang="en-US" dirty="0"/>
              <a:t>site performance can be measured differently for each subgroup.  </a:t>
            </a:r>
          </a:p>
          <a:p>
            <a:r>
              <a:rPr lang="en-US" dirty="0"/>
              <a:t>For all reports, measures can be related to each other by adding new </a:t>
            </a:r>
            <a:r>
              <a:rPr lang="en-US" i="1" dirty="0"/>
              <a:t>dimensions</a:t>
            </a:r>
            <a:r>
              <a:rPr lang="en-US" dirty="0"/>
              <a:t> that cut across customer acquisition, behavior, and conversions data. </a:t>
            </a:r>
            <a:endParaRPr lang="en-US" dirty="0" smtClean="0"/>
          </a:p>
          <a:p>
            <a:pPr lvl="1"/>
            <a:r>
              <a:rPr lang="en-US" dirty="0" smtClean="0"/>
              <a:t>One </a:t>
            </a:r>
            <a:r>
              <a:rPr lang="en-US" dirty="0"/>
              <a:t>popular example is to add the source of customer acquisition as a dimension to a conversions report, answering the question of which visitors are more likely to lead to business success. </a:t>
            </a:r>
          </a:p>
        </p:txBody>
      </p:sp>
    </p:spTree>
    <p:extLst>
      <p:ext uri="{BB962C8B-B14F-4D97-AF65-F5344CB8AC3E}">
        <p14:creationId xmlns:p14="http://schemas.microsoft.com/office/powerpoint/2010/main" val="7448217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Discussion Question </a:t>
            </a:r>
            <a:endParaRPr lang="en-US" dirty="0"/>
          </a:p>
        </p:txBody>
      </p:sp>
      <p:sp>
        <p:nvSpPr>
          <p:cNvPr id="3" name="Content Placeholder 2"/>
          <p:cNvSpPr>
            <a:spLocks noGrp="1"/>
          </p:cNvSpPr>
          <p:nvPr>
            <p:ph idx="1"/>
          </p:nvPr>
        </p:nvSpPr>
        <p:spPr/>
        <p:txBody>
          <a:bodyPr/>
          <a:lstStyle/>
          <a:p>
            <a:r>
              <a:rPr lang="en-US" dirty="0"/>
              <a:t>List three important questions that web analytics can answer about your digital business prototype. Mention any specific measures that are most relevant</a:t>
            </a:r>
            <a:r>
              <a:rPr lang="en-US" dirty="0" smtClean="0"/>
              <a:t>.</a:t>
            </a:r>
            <a:endParaRPr lang="en-US" dirty="0"/>
          </a:p>
        </p:txBody>
      </p:sp>
      <p:sp>
        <p:nvSpPr>
          <p:cNvPr id="4" name="Action Button: Help 3">
            <a:hlinkClick r:id="" action="ppaction://noaction" highlightClick="1"/>
          </p:cNvPr>
          <p:cNvSpPr/>
          <p:nvPr/>
        </p:nvSpPr>
        <p:spPr>
          <a:xfrm>
            <a:off x="10311384" y="506698"/>
            <a:ext cx="1042416" cy="1042416"/>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48265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Up Google Analytics</a:t>
            </a:r>
            <a:endParaRPr lang="en-US" dirty="0"/>
          </a:p>
        </p:txBody>
      </p:sp>
      <p:sp>
        <p:nvSpPr>
          <p:cNvPr id="3" name="Content Placeholder 2"/>
          <p:cNvSpPr>
            <a:spLocks noGrp="1"/>
          </p:cNvSpPr>
          <p:nvPr>
            <p:ph idx="1"/>
          </p:nvPr>
        </p:nvSpPr>
        <p:spPr/>
        <p:txBody>
          <a:bodyPr/>
          <a:lstStyle/>
          <a:p>
            <a:r>
              <a:rPr lang="en-US" dirty="0"/>
              <a:t>Visit </a:t>
            </a:r>
            <a:r>
              <a:rPr lang="en-US" dirty="0">
                <a:hlinkClick r:id="rId2"/>
              </a:rPr>
              <a:t>https://marketingplatform.google.com/about/analytics</a:t>
            </a:r>
            <a:r>
              <a:rPr lang="en-US" dirty="0" smtClean="0">
                <a:hlinkClick r:id="rId2"/>
              </a:rPr>
              <a:t>/</a:t>
            </a:r>
            <a:endParaRPr lang="en-US" dirty="0" smtClean="0"/>
          </a:p>
          <a:p>
            <a:r>
              <a:rPr lang="en-US" dirty="0" smtClean="0"/>
              <a:t>Log in with Google ID</a:t>
            </a:r>
          </a:p>
          <a:p>
            <a:r>
              <a:rPr lang="en-US" dirty="0" smtClean="0"/>
              <a:t>Enter account name</a:t>
            </a:r>
          </a:p>
          <a:p>
            <a:r>
              <a:rPr lang="en-US" dirty="0" smtClean="0"/>
              <a:t>Enter URL of website to track</a:t>
            </a:r>
          </a:p>
          <a:p>
            <a:endParaRPr lang="en-US" dirty="0"/>
          </a:p>
        </p:txBody>
      </p:sp>
    </p:spTree>
    <p:extLst>
      <p:ext uri="{BB962C8B-B14F-4D97-AF65-F5344CB8AC3E}">
        <p14:creationId xmlns:p14="http://schemas.microsoft.com/office/powerpoint/2010/main" val="5749330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Create a Google Analytics account. </a:t>
            </a:r>
            <a:endParaRPr lang="en-US" dirty="0" smtClean="0"/>
          </a:p>
          <a:p>
            <a:r>
              <a:rPr lang="en-US" dirty="0" smtClean="0"/>
              <a:t>Find </a:t>
            </a:r>
            <a:r>
              <a:rPr lang="en-US" dirty="0"/>
              <a:t>the tracking ID for the </a:t>
            </a:r>
            <a:r>
              <a:rPr lang="en-US" dirty="0" smtClean="0"/>
              <a:t>Google Analytics </a:t>
            </a:r>
            <a:r>
              <a:rPr lang="en-US" dirty="0"/>
              <a:t>property that will be used to track your digital business prototype.</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97694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Web Analytics?</a:t>
            </a:r>
            <a:endParaRPr lang="en-US" dirty="0"/>
          </a:p>
        </p:txBody>
      </p:sp>
      <p:sp>
        <p:nvSpPr>
          <p:cNvPr id="3" name="Content Placeholder 2"/>
          <p:cNvSpPr>
            <a:spLocks noGrp="1"/>
          </p:cNvSpPr>
          <p:nvPr>
            <p:ph idx="1"/>
          </p:nvPr>
        </p:nvSpPr>
        <p:spPr/>
        <p:txBody>
          <a:bodyPr>
            <a:normAutofit fontScale="92500" lnSpcReduction="10000"/>
          </a:bodyPr>
          <a:lstStyle/>
          <a:p>
            <a:r>
              <a:rPr lang="en-US" dirty="0"/>
              <a:t>Web analytics is a technology that measures the performance of web sites, including digital business prototypes. </a:t>
            </a:r>
            <a:endParaRPr lang="en-US" dirty="0" smtClean="0"/>
          </a:p>
          <a:p>
            <a:pPr lvl="1"/>
            <a:r>
              <a:rPr lang="en-US" dirty="0" smtClean="0"/>
              <a:t>Web </a:t>
            </a:r>
            <a:r>
              <a:rPr lang="en-US" dirty="0"/>
              <a:t>analytics provides data on all three steps of the ABC process, including how many visitors have been acquired, user behavior, and the actions taken by customers that lead to business results. </a:t>
            </a:r>
            <a:endParaRPr lang="en-US" dirty="0" smtClean="0"/>
          </a:p>
          <a:p>
            <a:r>
              <a:rPr lang="en-US" dirty="0" smtClean="0"/>
              <a:t>Web </a:t>
            </a:r>
            <a:r>
              <a:rPr lang="en-US" dirty="0"/>
              <a:t>analytics provides the data to answer important business questions, such as</a:t>
            </a:r>
            <a:r>
              <a:rPr lang="en-US" dirty="0" smtClean="0"/>
              <a:t>:</a:t>
            </a:r>
            <a:endParaRPr lang="en-US" dirty="0"/>
          </a:p>
          <a:p>
            <a:pPr lvl="1"/>
            <a:r>
              <a:rPr lang="en-US" dirty="0"/>
              <a:t>How many visitors came to our site?</a:t>
            </a:r>
          </a:p>
          <a:p>
            <a:pPr lvl="1"/>
            <a:r>
              <a:rPr lang="en-US" dirty="0"/>
              <a:t>How did they get here? Did they search for us, click on an advertisement, or follow a link from another site?</a:t>
            </a:r>
          </a:p>
          <a:p>
            <a:pPr lvl="1"/>
            <a:r>
              <a:rPr lang="en-US" dirty="0"/>
              <a:t>Which pages are the most popular?</a:t>
            </a:r>
          </a:p>
          <a:p>
            <a:pPr lvl="1"/>
            <a:r>
              <a:rPr lang="en-US" dirty="0"/>
              <a:t>How many visitors watched an introductory video?</a:t>
            </a:r>
          </a:p>
          <a:p>
            <a:pPr lvl="1"/>
            <a:r>
              <a:rPr lang="en-US" dirty="0"/>
              <a:t>How often did visitors look at the help pages?</a:t>
            </a:r>
          </a:p>
          <a:p>
            <a:endParaRPr lang="en-US" dirty="0"/>
          </a:p>
        </p:txBody>
      </p:sp>
    </p:spTree>
    <p:extLst>
      <p:ext uri="{BB962C8B-B14F-4D97-AF65-F5344CB8AC3E}">
        <p14:creationId xmlns:p14="http://schemas.microsoft.com/office/powerpoint/2010/main" val="5267546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Accounts, Properties, Views</a:t>
            </a:r>
            <a:endParaRPr lang="en-US" dirty="0"/>
          </a:p>
        </p:txBody>
      </p:sp>
      <p:sp>
        <p:nvSpPr>
          <p:cNvPr id="3" name="Content Placeholder 2"/>
          <p:cNvSpPr>
            <a:spLocks noGrp="1"/>
          </p:cNvSpPr>
          <p:nvPr>
            <p:ph idx="1"/>
          </p:nvPr>
        </p:nvSpPr>
        <p:spPr/>
        <p:txBody>
          <a:bodyPr>
            <a:normAutofit fontScale="92500" lnSpcReduction="20000"/>
          </a:bodyPr>
          <a:lstStyle/>
          <a:p>
            <a:r>
              <a:rPr lang="en-US" dirty="0"/>
              <a:t>Each </a:t>
            </a:r>
            <a:r>
              <a:rPr lang="en-US" dirty="0" smtClean="0"/>
              <a:t>Google Analytics </a:t>
            </a:r>
            <a:r>
              <a:rPr lang="en-US" dirty="0"/>
              <a:t>account can have up to 50 </a:t>
            </a:r>
            <a:r>
              <a:rPr lang="en-US" i="1" dirty="0"/>
              <a:t>properties</a:t>
            </a:r>
            <a:r>
              <a:rPr lang="en-US" dirty="0"/>
              <a:t>. </a:t>
            </a:r>
            <a:endParaRPr lang="en-US" dirty="0" smtClean="0"/>
          </a:p>
          <a:p>
            <a:pPr lvl="1"/>
            <a:r>
              <a:rPr lang="en-US" dirty="0" smtClean="0"/>
              <a:t>Each </a:t>
            </a:r>
            <a:r>
              <a:rPr lang="en-US" dirty="0"/>
              <a:t>property corresponds to a different web site, located at its own URL. </a:t>
            </a:r>
            <a:endParaRPr lang="en-US" dirty="0" smtClean="0"/>
          </a:p>
          <a:p>
            <a:pPr lvl="1"/>
            <a:r>
              <a:rPr lang="en-US" dirty="0" smtClean="0"/>
              <a:t>Enter </a:t>
            </a:r>
            <a:r>
              <a:rPr lang="en-US" dirty="0"/>
              <a:t>a name and the URL of the prototype site to be tracked by Google Analytics. Click on the ‘Get Tracking ID’ button at the bottom. This will create a unique tracking ID for your site, and make available the tracking code for your site</a:t>
            </a:r>
            <a:r>
              <a:rPr lang="en-US" dirty="0" smtClean="0"/>
              <a:t>.</a:t>
            </a:r>
            <a:endParaRPr lang="en-US" dirty="0"/>
          </a:p>
          <a:p>
            <a:r>
              <a:rPr lang="en-US" dirty="0"/>
              <a:t>Each property in GA has at least one </a:t>
            </a:r>
            <a:r>
              <a:rPr lang="en-US" i="1" dirty="0"/>
              <a:t>view</a:t>
            </a:r>
            <a:r>
              <a:rPr lang="en-US" dirty="0"/>
              <a:t>. </a:t>
            </a:r>
            <a:endParaRPr lang="en-US" dirty="0" smtClean="0"/>
          </a:p>
          <a:p>
            <a:r>
              <a:rPr lang="en-US" dirty="0" smtClean="0"/>
              <a:t>All </a:t>
            </a:r>
            <a:r>
              <a:rPr lang="en-US" dirty="0"/>
              <a:t>new properties start with one view, called ‘All Web Site Data’. </a:t>
            </a:r>
            <a:endParaRPr lang="en-US" dirty="0" smtClean="0"/>
          </a:p>
          <a:p>
            <a:pPr lvl="1"/>
            <a:r>
              <a:rPr lang="en-US" dirty="0" smtClean="0"/>
              <a:t>Additional </a:t>
            </a:r>
            <a:r>
              <a:rPr lang="en-US" dirty="0"/>
              <a:t>views can be created to share subsets of web site data with specific </a:t>
            </a:r>
            <a:r>
              <a:rPr lang="en-US" dirty="0" smtClean="0"/>
              <a:t>users. </a:t>
            </a:r>
          </a:p>
          <a:p>
            <a:pPr lvl="1"/>
            <a:r>
              <a:rPr lang="en-US" dirty="0" smtClean="0"/>
              <a:t>Users </a:t>
            </a:r>
            <a:r>
              <a:rPr lang="en-US" dirty="0"/>
              <a:t>can be added to an entire GA account, a specific web site property, or only to a specific view by selecting ‘User Management’ from the ‘ADMIN’ menu of the Google Analytics account, and adding a new user’s email addresses.</a:t>
            </a:r>
          </a:p>
          <a:p>
            <a:endParaRPr lang="en-US" dirty="0"/>
          </a:p>
        </p:txBody>
      </p:sp>
    </p:spTree>
    <p:extLst>
      <p:ext uri="{BB962C8B-B14F-4D97-AF65-F5344CB8AC3E}">
        <p14:creationId xmlns:p14="http://schemas.microsoft.com/office/powerpoint/2010/main" val="10304920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Connecting a Prototype via Plugins</a:t>
            </a:r>
            <a:endParaRPr lang="en-US" dirty="0"/>
          </a:p>
        </p:txBody>
      </p:sp>
      <p:sp>
        <p:nvSpPr>
          <p:cNvPr id="3" name="Content Placeholder 2"/>
          <p:cNvSpPr>
            <a:spLocks noGrp="1"/>
          </p:cNvSpPr>
          <p:nvPr>
            <p:ph idx="1"/>
          </p:nvPr>
        </p:nvSpPr>
        <p:spPr/>
        <p:txBody>
          <a:bodyPr/>
          <a:lstStyle/>
          <a:p>
            <a:r>
              <a:rPr lang="en-US" dirty="0" smtClean="0"/>
              <a:t>WordPress plugins are </a:t>
            </a:r>
            <a:r>
              <a:rPr lang="en-US" dirty="0"/>
              <a:t>available that will automatically add the correct </a:t>
            </a:r>
            <a:r>
              <a:rPr lang="en-US" dirty="0" smtClean="0"/>
              <a:t>Google Analytics tracking </a:t>
            </a:r>
            <a:r>
              <a:rPr lang="en-US" dirty="0"/>
              <a:t>code to each page on your site. </a:t>
            </a:r>
            <a:endParaRPr lang="en-US" dirty="0" smtClean="0"/>
          </a:p>
          <a:p>
            <a:r>
              <a:rPr lang="en-US" dirty="0" smtClean="0"/>
              <a:t>To </a:t>
            </a:r>
            <a:r>
              <a:rPr lang="en-US" dirty="0"/>
              <a:t>do this, install the plugin ‘Google Analytics Dashboard for WP’ on your WordPress site, and activate. </a:t>
            </a:r>
            <a:endParaRPr lang="en-US" dirty="0" smtClean="0"/>
          </a:p>
          <a:p>
            <a:pPr lvl="1"/>
            <a:r>
              <a:rPr lang="en-US" dirty="0" smtClean="0"/>
              <a:t>A </a:t>
            </a:r>
            <a:r>
              <a:rPr lang="en-US" dirty="0"/>
              <a:t>new menu called ‘Google Analytics’ will appear on the left of the WordPress administrator area. </a:t>
            </a:r>
            <a:endParaRPr lang="en-US" dirty="0" smtClean="0"/>
          </a:p>
          <a:p>
            <a:pPr lvl="1"/>
            <a:r>
              <a:rPr lang="en-US" dirty="0" smtClean="0"/>
              <a:t>Select </a:t>
            </a:r>
            <a:r>
              <a:rPr lang="en-US" dirty="0"/>
              <a:t>this menu and click on the ‘Authorize Plugin’ button. Follow the instructions to obtain an access code from Google. </a:t>
            </a:r>
            <a:endParaRPr lang="en-US" dirty="0" smtClean="0"/>
          </a:p>
          <a:p>
            <a:pPr lvl="1"/>
            <a:r>
              <a:rPr lang="en-US" dirty="0" smtClean="0"/>
              <a:t>Select </a:t>
            </a:r>
            <a:r>
              <a:rPr lang="en-US" dirty="0"/>
              <a:t>a view that includes your site URL, then ‘Save Changes’ at the bottom of the screen.</a:t>
            </a:r>
          </a:p>
        </p:txBody>
      </p:sp>
    </p:spTree>
    <p:extLst>
      <p:ext uri="{BB962C8B-B14F-4D97-AF65-F5344CB8AC3E}">
        <p14:creationId xmlns:p14="http://schemas.microsoft.com/office/powerpoint/2010/main" val="20685173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the Analytics Connection</a:t>
            </a:r>
            <a:endParaRPr lang="en-US" dirty="0"/>
          </a:p>
        </p:txBody>
      </p:sp>
      <p:sp>
        <p:nvSpPr>
          <p:cNvPr id="3" name="Content Placeholder 2"/>
          <p:cNvSpPr>
            <a:spLocks noGrp="1"/>
          </p:cNvSpPr>
          <p:nvPr>
            <p:ph idx="1"/>
          </p:nvPr>
        </p:nvSpPr>
        <p:spPr/>
        <p:txBody>
          <a:bodyPr/>
          <a:lstStyle/>
          <a:p>
            <a:r>
              <a:rPr lang="en-US" dirty="0"/>
              <a:t>To confirm that Google Analytics is successfully tracking interactions on your site, return to your Google Analytics account and select ‘REAL-TIME’ from the reports menu on the left side of the screen, then ‘Overview’. </a:t>
            </a:r>
            <a:endParaRPr lang="en-US" dirty="0" smtClean="0"/>
          </a:p>
          <a:p>
            <a:r>
              <a:rPr lang="en-US" dirty="0" smtClean="0"/>
              <a:t>Load </a:t>
            </a:r>
            <a:r>
              <a:rPr lang="en-US" dirty="0"/>
              <a:t>a page from your site into another tab on a web browser. If GA shows an active user on your site, congratulations, Google Analytics is working! </a:t>
            </a:r>
            <a:endParaRPr lang="en-US" dirty="0" smtClean="0"/>
          </a:p>
          <a:p>
            <a:r>
              <a:rPr lang="en-US" dirty="0" smtClean="0"/>
              <a:t>Real </a:t>
            </a:r>
            <a:r>
              <a:rPr lang="en-US" dirty="0"/>
              <a:t>Time reports should show results immediately, but it can take up to 24 hours for data to appear in the other standard reports.</a:t>
            </a:r>
          </a:p>
        </p:txBody>
      </p:sp>
    </p:spTree>
    <p:extLst>
      <p:ext uri="{BB962C8B-B14F-4D97-AF65-F5344CB8AC3E}">
        <p14:creationId xmlns:p14="http://schemas.microsoft.com/office/powerpoint/2010/main" val="5719475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Connect Google Analytics to your prototype site. </a:t>
            </a:r>
            <a:endParaRPr lang="en-US" dirty="0" smtClean="0"/>
          </a:p>
          <a:p>
            <a:r>
              <a:rPr lang="en-US" dirty="0" smtClean="0"/>
              <a:t>Using </a:t>
            </a:r>
            <a:r>
              <a:rPr lang="en-US" dirty="0"/>
              <a:t>real time reports, show that the connection is working.</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383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Turning On Event Tracking</a:t>
            </a:r>
            <a:endParaRPr lang="en-US" dirty="0"/>
          </a:p>
        </p:txBody>
      </p:sp>
      <p:sp>
        <p:nvSpPr>
          <p:cNvPr id="3" name="Content Placeholder 2"/>
          <p:cNvSpPr>
            <a:spLocks noGrp="1"/>
          </p:cNvSpPr>
          <p:nvPr>
            <p:ph idx="1"/>
          </p:nvPr>
        </p:nvSpPr>
        <p:spPr/>
        <p:txBody>
          <a:bodyPr>
            <a:normAutofit/>
          </a:bodyPr>
          <a:lstStyle/>
          <a:p>
            <a:r>
              <a:rPr lang="en-US" dirty="0"/>
              <a:t>When first installed, the Google Analytics plugin is only tracking </a:t>
            </a:r>
            <a:r>
              <a:rPr lang="en-US" dirty="0" err="1"/>
              <a:t>pageviews</a:t>
            </a:r>
            <a:r>
              <a:rPr lang="en-US" dirty="0"/>
              <a:t>, but not events. </a:t>
            </a:r>
            <a:endParaRPr lang="en-US" dirty="0" smtClean="0"/>
          </a:p>
          <a:p>
            <a:r>
              <a:rPr lang="en-US" dirty="0" smtClean="0"/>
              <a:t>To </a:t>
            </a:r>
            <a:r>
              <a:rPr lang="en-US" dirty="0"/>
              <a:t>turn on event tracking, go to the ‘Google Analytics’ menu in your WordPress administrative area, select ‘Tracking Code’, then the ‘Events Tracking’ tab. </a:t>
            </a:r>
            <a:endParaRPr lang="en-US" dirty="0" smtClean="0"/>
          </a:p>
          <a:p>
            <a:r>
              <a:rPr lang="en-US" dirty="0" smtClean="0"/>
              <a:t>Turn </a:t>
            </a:r>
            <a:r>
              <a:rPr lang="en-US" dirty="0"/>
              <a:t>on any events you wish to track, such as downloads and outbound links, and click ‘Save Changes’ at the bottom. </a:t>
            </a:r>
            <a:endParaRPr lang="en-US" dirty="0" smtClean="0"/>
          </a:p>
          <a:p>
            <a:pPr lvl="1"/>
            <a:r>
              <a:rPr lang="en-US" dirty="0" smtClean="0"/>
              <a:t>You </a:t>
            </a:r>
            <a:r>
              <a:rPr lang="en-US" dirty="0"/>
              <a:t>can confirm that events are being tracked by adding an outbound link on your prototype site, clicking on the outbound link, then looking at the ‘REAL-TIME’ ‘Events’ report in Google Analytics.</a:t>
            </a:r>
          </a:p>
        </p:txBody>
      </p:sp>
    </p:spTree>
    <p:extLst>
      <p:ext uri="{BB962C8B-B14F-4D97-AF65-F5344CB8AC3E}">
        <p14:creationId xmlns:p14="http://schemas.microsoft.com/office/powerpoint/2010/main" val="15962557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Create a new view of your prototype’s property in Google Analytics, and give another user access to that view.</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416654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Stop Tracking Yourself</a:t>
            </a:r>
            <a:endParaRPr lang="en-US" dirty="0"/>
          </a:p>
        </p:txBody>
      </p:sp>
      <p:sp>
        <p:nvSpPr>
          <p:cNvPr id="3" name="Content Placeholder 2"/>
          <p:cNvSpPr>
            <a:spLocks noGrp="1"/>
          </p:cNvSpPr>
          <p:nvPr>
            <p:ph idx="1"/>
          </p:nvPr>
        </p:nvSpPr>
        <p:spPr/>
        <p:txBody>
          <a:bodyPr/>
          <a:lstStyle/>
          <a:p>
            <a:r>
              <a:rPr lang="en-US" dirty="0"/>
              <a:t>Once the Google Analytics is proven to be working, it’s common practice to stop tracking your own visits to your site. </a:t>
            </a:r>
            <a:endParaRPr lang="en-US" dirty="0" smtClean="0"/>
          </a:p>
          <a:p>
            <a:r>
              <a:rPr lang="en-US" dirty="0" smtClean="0"/>
              <a:t>By </a:t>
            </a:r>
            <a:r>
              <a:rPr lang="en-US" dirty="0"/>
              <a:t>selecting the ‘Exclude Tracking’ </a:t>
            </a:r>
            <a:r>
              <a:rPr lang="en-US" dirty="0" smtClean="0"/>
              <a:t>tab in the Google Analytics plugin setting, </a:t>
            </a:r>
            <a:r>
              <a:rPr lang="en-US" dirty="0"/>
              <a:t>then clicking on the ‘Administrator’ check box and saving, the plugin will ignore your own visits and track only your potential customers instead.</a:t>
            </a:r>
          </a:p>
        </p:txBody>
      </p:sp>
    </p:spTree>
    <p:extLst>
      <p:ext uri="{BB962C8B-B14F-4D97-AF65-F5344CB8AC3E}">
        <p14:creationId xmlns:p14="http://schemas.microsoft.com/office/powerpoint/2010/main" val="57293085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Links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hlinkClick r:id="rId2"/>
              </a:rPr>
              <a:t>www.w3schools.com/js/js_events_examples.asp</a:t>
            </a:r>
            <a:r>
              <a:rPr lang="en-US" dirty="0" smtClean="0"/>
              <a:t>—examples </a:t>
            </a:r>
            <a:r>
              <a:rPr lang="en-US" dirty="0"/>
              <a:t>of other </a:t>
            </a:r>
            <a:r>
              <a:rPr lang="en-US" dirty="0" err="1"/>
              <a:t>Javascript</a:t>
            </a:r>
            <a:r>
              <a:rPr lang="en-US" dirty="0"/>
              <a:t> events that can trigger a Google Analytics event.</a:t>
            </a:r>
          </a:p>
          <a:p>
            <a:r>
              <a:rPr lang="en-US" dirty="0">
                <a:hlinkClick r:id="rId3"/>
              </a:rPr>
              <a:t>adssettings.google.com</a:t>
            </a:r>
            <a:r>
              <a:rPr lang="en-US" dirty="0" smtClean="0">
                <a:hlinkClick r:id="rId3"/>
              </a:rPr>
              <a:t>/</a:t>
            </a:r>
            <a:r>
              <a:rPr lang="en-US" dirty="0" smtClean="0"/>
              <a:t>—</a:t>
            </a:r>
            <a:r>
              <a:rPr lang="en-US" dirty="0"/>
              <a:t>see the information that Google advertising networks have about yourself.</a:t>
            </a:r>
          </a:p>
          <a:p>
            <a:r>
              <a:rPr lang="en-US" dirty="0" smtClean="0">
                <a:hlinkClick r:id="rId4"/>
              </a:rPr>
              <a:t>ads.google.com</a:t>
            </a:r>
            <a:r>
              <a:rPr lang="en-US" dirty="0" smtClean="0"/>
              <a:t>—Google </a:t>
            </a:r>
            <a:r>
              <a:rPr lang="en-US" dirty="0"/>
              <a:t>Ads, one of the most popular services for designing and purchasing advertisements that will appear on other sites and appear on Google search results.</a:t>
            </a:r>
          </a:p>
          <a:p>
            <a:r>
              <a:rPr lang="en-US" dirty="0" smtClean="0">
                <a:hlinkClick r:id="rId5"/>
              </a:rPr>
              <a:t>search.google.com/search-console</a:t>
            </a:r>
            <a:r>
              <a:rPr lang="en-US" dirty="0" smtClean="0"/>
              <a:t>—service </a:t>
            </a:r>
            <a:r>
              <a:rPr lang="en-US" dirty="0"/>
              <a:t>for monitoring the use and health of websites, particularly useful for tracking the search terms that visitors enter to find a site.</a:t>
            </a:r>
          </a:p>
          <a:p>
            <a:r>
              <a:rPr lang="en-US" dirty="0">
                <a:hlinkClick r:id="rId6"/>
              </a:rPr>
              <a:t>ga-dev-tools.appspot.com/campaign-url-builder</a:t>
            </a:r>
            <a:r>
              <a:rPr lang="en-US" dirty="0" smtClean="0">
                <a:hlinkClick r:id="rId6"/>
              </a:rPr>
              <a:t>/</a:t>
            </a:r>
            <a:r>
              <a:rPr lang="en-US" dirty="0" smtClean="0"/>
              <a:t>—</a:t>
            </a:r>
            <a:r>
              <a:rPr lang="en-US" dirty="0"/>
              <a:t>tool for creating URLs that add Google Analytics campaign information to a link</a:t>
            </a:r>
            <a:r>
              <a:rPr lang="en-US" dirty="0" smtClean="0"/>
              <a:t>.</a:t>
            </a:r>
            <a:endParaRPr lang="en-US" dirty="0"/>
          </a:p>
        </p:txBody>
      </p:sp>
    </p:spTree>
    <p:extLst>
      <p:ext uri="{BB962C8B-B14F-4D97-AF65-F5344CB8AC3E}">
        <p14:creationId xmlns:p14="http://schemas.microsoft.com/office/powerpoint/2010/main" val="18394859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Links (2)</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hlinkClick r:id="rId2"/>
              </a:rPr>
              <a:t>www.google.com/adsense</a:t>
            </a:r>
            <a:r>
              <a:rPr lang="en-US" dirty="0" smtClean="0"/>
              <a:t>—Google </a:t>
            </a:r>
            <a:r>
              <a:rPr lang="en-US" dirty="0"/>
              <a:t>AdSense, one of the largest services for publishing advertisements on a site.</a:t>
            </a:r>
          </a:p>
          <a:p>
            <a:r>
              <a:rPr lang="en-US" dirty="0">
                <a:hlinkClick r:id="rId3"/>
              </a:rPr>
              <a:t>marketingplatform.google.com/about/optimize</a:t>
            </a:r>
            <a:r>
              <a:rPr lang="en-US" dirty="0" smtClean="0">
                <a:hlinkClick r:id="rId3"/>
              </a:rPr>
              <a:t>/</a:t>
            </a:r>
            <a:r>
              <a:rPr lang="en-US" dirty="0" smtClean="0"/>
              <a:t>—</a:t>
            </a:r>
            <a:r>
              <a:rPr lang="en-US" dirty="0"/>
              <a:t>Google Optimize, a service for performing content experiments.</a:t>
            </a:r>
          </a:p>
          <a:p>
            <a:r>
              <a:rPr lang="en-US" dirty="0">
                <a:hlinkClick r:id="rId4"/>
              </a:rPr>
              <a:t>marketingplatform.google.com/about/analytics</a:t>
            </a:r>
            <a:r>
              <a:rPr lang="en-US" dirty="0" smtClean="0">
                <a:hlinkClick r:id="rId4"/>
              </a:rPr>
              <a:t>/</a:t>
            </a:r>
            <a:r>
              <a:rPr lang="en-US" dirty="0" smtClean="0"/>
              <a:t>—</a:t>
            </a:r>
            <a:r>
              <a:rPr lang="en-US" dirty="0"/>
              <a:t>sign up for Google Analytics here.</a:t>
            </a:r>
          </a:p>
          <a:p>
            <a:r>
              <a:rPr lang="en-US" dirty="0">
                <a:hlinkClick r:id="rId5"/>
              </a:rPr>
              <a:t>wordpress.org/plugins/google-analytics-dashboard-for-wp</a:t>
            </a:r>
            <a:r>
              <a:rPr lang="en-US" dirty="0" smtClean="0">
                <a:hlinkClick r:id="rId5"/>
              </a:rPr>
              <a:t>/</a:t>
            </a:r>
            <a:r>
              <a:rPr lang="en-US" dirty="0" smtClean="0"/>
              <a:t>—</a:t>
            </a:r>
            <a:r>
              <a:rPr lang="en-US" dirty="0"/>
              <a:t>popular WordPress plugin for Google Analytics.</a:t>
            </a:r>
          </a:p>
          <a:p>
            <a:r>
              <a:rPr lang="en-US" dirty="0">
                <a:hlinkClick r:id="rId6"/>
              </a:rPr>
              <a:t>analytics.google.com/analytics/academy</a:t>
            </a:r>
            <a:r>
              <a:rPr lang="en-US" dirty="0" smtClean="0">
                <a:hlinkClick r:id="rId6"/>
              </a:rPr>
              <a:t>/</a:t>
            </a:r>
            <a:r>
              <a:rPr lang="en-US" dirty="0" smtClean="0"/>
              <a:t>—</a:t>
            </a:r>
            <a:r>
              <a:rPr lang="en-US" dirty="0"/>
              <a:t>help and tutorial information about Google Analytics.</a:t>
            </a:r>
          </a:p>
          <a:p>
            <a:r>
              <a:rPr lang="en-US" dirty="0">
                <a:hlinkClick r:id="rId7"/>
              </a:rPr>
              <a:t>www.lunametrics.com/about-us/case-studies</a:t>
            </a:r>
            <a:r>
              <a:rPr lang="en-US" dirty="0" smtClean="0">
                <a:hlinkClick r:id="rId7"/>
              </a:rPr>
              <a:t>/</a:t>
            </a:r>
            <a:r>
              <a:rPr lang="en-US" dirty="0" smtClean="0"/>
              <a:t>—</a:t>
            </a:r>
            <a:r>
              <a:rPr lang="en-US" dirty="0"/>
              <a:t>collection of Google Analytics-oriented success stories</a:t>
            </a:r>
            <a:r>
              <a:rPr lang="en-US" dirty="0" smtClean="0"/>
              <a:t>.</a:t>
            </a:r>
            <a:endParaRPr lang="en-US" dirty="0"/>
          </a:p>
        </p:txBody>
      </p:sp>
    </p:spTree>
    <p:extLst>
      <p:ext uri="{BB962C8B-B14F-4D97-AF65-F5344CB8AC3E}">
        <p14:creationId xmlns:p14="http://schemas.microsoft.com/office/powerpoint/2010/main" val="126651608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821500" y="884702"/>
            <a:ext cx="5396420" cy="4991164"/>
          </a:xfrm>
        </p:spPr>
        <p:txBody>
          <a:bodyPr>
            <a:normAutofit/>
          </a:bodyPr>
          <a:lstStyle/>
          <a:p>
            <a:pPr algn="ctr"/>
            <a:r>
              <a:rPr lang="en-US" sz="2400" dirty="0" smtClean="0">
                <a:latin typeface="Nunito" charset="0"/>
                <a:ea typeface="Nunito" charset="0"/>
                <a:cs typeface="Nunito" charset="0"/>
              </a:rPr>
              <a:t>Supplemental materials for the book:</a:t>
            </a:r>
          </a:p>
          <a:p>
            <a:pPr algn="ctr"/>
            <a:endParaRPr lang="en-US" sz="2400" dirty="0">
              <a:latin typeface="Nunito" charset="0"/>
              <a:ea typeface="Nunito" charset="0"/>
              <a:cs typeface="Nunito" charset="0"/>
            </a:endParaRPr>
          </a:p>
          <a:p>
            <a:pPr algn="ctr"/>
            <a:r>
              <a:rPr lang="en-US" sz="2400" i="1" dirty="0" smtClean="0">
                <a:latin typeface="Nunito" charset="0"/>
                <a:ea typeface="Nunito" charset="0"/>
                <a:cs typeface="Nunito" charset="0"/>
              </a:rPr>
              <a:t>Digital Entrepreneurship</a:t>
            </a:r>
            <a:r>
              <a:rPr lang="en-US" sz="2400" dirty="0" smtClean="0">
                <a:latin typeface="Nunito" charset="0"/>
                <a:ea typeface="Nunito" charset="0"/>
                <a:cs typeface="Nunito" charset="0"/>
              </a:rPr>
              <a:t>,1</a:t>
            </a:r>
            <a:r>
              <a:rPr lang="en-US" sz="2400" baseline="30000" dirty="0" smtClean="0">
                <a:latin typeface="Nunito" charset="0"/>
                <a:ea typeface="Nunito" charset="0"/>
                <a:cs typeface="Nunito" charset="0"/>
              </a:rPr>
              <a:t>st</a:t>
            </a:r>
            <a:r>
              <a:rPr lang="en-US" sz="2400" dirty="0" smtClean="0">
                <a:latin typeface="Nunito" charset="0"/>
                <a:ea typeface="Nunito" charset="0"/>
                <a:cs typeface="Nunito" charset="0"/>
              </a:rPr>
              <a:t> Edition</a:t>
            </a:r>
          </a:p>
          <a:p>
            <a:pPr algn="ctr"/>
            <a:r>
              <a:rPr lang="en-US" sz="2400" dirty="0" smtClean="0">
                <a:latin typeface="Nunito" charset="0"/>
                <a:ea typeface="Nunito" charset="0"/>
                <a:cs typeface="Nunito" charset="0"/>
              </a:rPr>
              <a:t>by Jonathan P. Allen</a:t>
            </a:r>
          </a:p>
          <a:p>
            <a:pPr algn="ctr"/>
            <a:endParaRPr lang="en-US" sz="2400" dirty="0" smtClean="0">
              <a:latin typeface="Nunito" charset="0"/>
              <a:ea typeface="Nunito" charset="0"/>
              <a:cs typeface="Nunito" charset="0"/>
            </a:endParaRPr>
          </a:p>
          <a:p>
            <a:pPr algn="ctr"/>
            <a:r>
              <a:rPr lang="en-US" sz="2400" dirty="0" smtClean="0">
                <a:latin typeface="Nunito" charset="0"/>
                <a:ea typeface="Nunito" charset="0"/>
                <a:cs typeface="Nunito" charset="0"/>
              </a:rPr>
              <a:t>Published by Routledge, 2019.</a:t>
            </a:r>
          </a:p>
          <a:p>
            <a:pPr algn="ctr"/>
            <a:endParaRPr lang="en-US" sz="2400" dirty="0">
              <a:latin typeface="Nunito" charset="0"/>
              <a:ea typeface="Nunito" charset="0"/>
              <a:cs typeface="Nunito" charset="0"/>
            </a:endParaRPr>
          </a:p>
          <a:p>
            <a:pPr algn="ctr"/>
            <a:r>
              <a:rPr lang="en-US" sz="2400" dirty="0" smtClean="0">
                <a:latin typeface="Nunito" charset="0"/>
                <a:ea typeface="Nunito" charset="0"/>
                <a:cs typeface="Nunito" charset="0"/>
                <a:hlinkClick r:id="rId2"/>
              </a:rPr>
              <a:t>Routledge website</a:t>
            </a:r>
            <a:endParaRPr lang="en-US" sz="2400" dirty="0" smtClean="0">
              <a:latin typeface="Nunito" charset="0"/>
              <a:ea typeface="Nunito" charset="0"/>
              <a:cs typeface="Nunito" charset="0"/>
            </a:endParaRPr>
          </a:p>
          <a:p>
            <a:pPr algn="ctr"/>
            <a:endParaRPr lang="en-US" sz="2400" dirty="0">
              <a:latin typeface="Nunito" charset="0"/>
              <a:ea typeface="Nunito" charset="0"/>
              <a:cs typeface="Nunito" charset="0"/>
            </a:endParaRPr>
          </a:p>
          <a:p>
            <a:pPr algn="ctr"/>
            <a:r>
              <a:rPr lang="en-US" sz="2400" dirty="0" smtClean="0">
                <a:latin typeface="Nunito" charset="0"/>
                <a:ea typeface="Nunito" charset="0"/>
                <a:cs typeface="Nunito" charset="0"/>
                <a:hlinkClick r:id="rId3"/>
              </a:rPr>
              <a:t>Book website with additional materials and ideas</a:t>
            </a:r>
            <a:endParaRPr lang="en-US" sz="2400" dirty="0">
              <a:latin typeface="Nunito" charset="0"/>
              <a:ea typeface="Nunito" charset="0"/>
              <a:cs typeface="Nunito" charset="0"/>
            </a:endParaRPr>
          </a:p>
        </p:txBody>
      </p:sp>
      <p:pic>
        <p:nvPicPr>
          <p:cNvPr id="1028" name="Picture 4" descr="https://www.learndigitalentrepreneurship.com/wp-content/uploads/2018/11/DE-cover-768x994.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17920" y="457200"/>
            <a:ext cx="4508373" cy="58461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3326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Tracking Code and Cookies</a:t>
            </a:r>
            <a:endParaRPr lang="en-US" dirty="0"/>
          </a:p>
        </p:txBody>
      </p:sp>
      <p:sp>
        <p:nvSpPr>
          <p:cNvPr id="3" name="Content Placeholder 2"/>
          <p:cNvSpPr>
            <a:spLocks noGrp="1"/>
          </p:cNvSpPr>
          <p:nvPr>
            <p:ph idx="1"/>
          </p:nvPr>
        </p:nvSpPr>
        <p:spPr/>
        <p:txBody>
          <a:bodyPr/>
          <a:lstStyle/>
          <a:p>
            <a:r>
              <a:rPr lang="en-US" dirty="0"/>
              <a:t>Web analytics collects data on visitors by adding tracking code to each web page, and by saving small history files called </a:t>
            </a:r>
            <a:r>
              <a:rPr lang="en-US" i="1" dirty="0"/>
              <a:t>cookies</a:t>
            </a:r>
            <a:r>
              <a:rPr lang="en-US" dirty="0"/>
              <a:t> in a visitor’s web browser. </a:t>
            </a:r>
            <a:endParaRPr lang="en-US" dirty="0" smtClean="0"/>
          </a:p>
          <a:p>
            <a:r>
              <a:rPr lang="en-US" dirty="0" smtClean="0"/>
              <a:t>The </a:t>
            </a:r>
            <a:r>
              <a:rPr lang="en-US" dirty="0"/>
              <a:t>tracking code sends a message to the </a:t>
            </a:r>
            <a:r>
              <a:rPr lang="en-US" dirty="0" smtClean="0"/>
              <a:t>analytics service </a:t>
            </a:r>
            <a:r>
              <a:rPr lang="en-US" dirty="0"/>
              <a:t>every time a web page is loaded into a browser.</a:t>
            </a:r>
          </a:p>
        </p:txBody>
      </p:sp>
    </p:spTree>
    <p:extLst>
      <p:ext uri="{BB962C8B-B14F-4D97-AF65-F5344CB8AC3E}">
        <p14:creationId xmlns:p14="http://schemas.microsoft.com/office/powerpoint/2010/main" val="17745718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Tracking Code: Google Analytics</a:t>
            </a:r>
            <a:endParaRPr lang="en-US" dirty="0"/>
          </a:p>
        </p:txBody>
      </p:sp>
      <p:sp>
        <p:nvSpPr>
          <p:cNvPr id="3" name="Content Placeholder 2"/>
          <p:cNvSpPr>
            <a:spLocks noGrp="1"/>
          </p:cNvSpPr>
          <p:nvPr>
            <p:ph idx="1"/>
          </p:nvPr>
        </p:nvSpPr>
        <p:spPr/>
        <p:txBody>
          <a:bodyPr>
            <a:normAutofit/>
          </a:bodyPr>
          <a:lstStyle/>
          <a:p>
            <a:pPr marL="0" indent="0">
              <a:lnSpc>
                <a:spcPct val="110000"/>
              </a:lnSpc>
              <a:spcAft>
                <a:spcPts val="1200"/>
              </a:spcAft>
              <a:buNone/>
            </a:pPr>
            <a:r>
              <a:rPr lang="en-US" sz="1600" dirty="0" smtClean="0">
                <a:latin typeface="Courier" charset="0"/>
                <a:ea typeface="Courier" charset="0"/>
                <a:cs typeface="Courier" charset="0"/>
              </a:rPr>
              <a:t>&lt;!-- </a:t>
            </a:r>
            <a:r>
              <a:rPr lang="en-US" sz="1600" dirty="0">
                <a:latin typeface="Courier" charset="0"/>
                <a:ea typeface="Courier" charset="0"/>
                <a:cs typeface="Courier" charset="0"/>
              </a:rPr>
              <a:t>Google Analytics --&gt;</a:t>
            </a:r>
            <a:br>
              <a:rPr lang="en-US" sz="1600" dirty="0">
                <a:latin typeface="Courier" charset="0"/>
                <a:ea typeface="Courier" charset="0"/>
                <a:cs typeface="Courier" charset="0"/>
              </a:rPr>
            </a:br>
            <a:r>
              <a:rPr lang="en-US" sz="1600" dirty="0">
                <a:latin typeface="Courier" charset="0"/>
                <a:ea typeface="Courier" charset="0"/>
                <a:cs typeface="Courier" charset="0"/>
              </a:rPr>
              <a:t>&lt;script&gt;</a:t>
            </a:r>
            <a:br>
              <a:rPr lang="en-US" sz="1600" dirty="0">
                <a:latin typeface="Courier" charset="0"/>
                <a:ea typeface="Courier" charset="0"/>
                <a:cs typeface="Courier" charset="0"/>
              </a:rPr>
            </a:br>
            <a:r>
              <a:rPr lang="en-US" sz="1600" dirty="0">
                <a:latin typeface="Courier" charset="0"/>
                <a:ea typeface="Courier" charset="0"/>
                <a:cs typeface="Courier" charset="0"/>
              </a:rPr>
              <a:t>(function(</a:t>
            </a:r>
            <a:r>
              <a:rPr lang="en-US" sz="1600" dirty="0" err="1">
                <a:latin typeface="Courier" charset="0"/>
                <a:ea typeface="Courier" charset="0"/>
                <a:cs typeface="Courier" charset="0"/>
              </a:rPr>
              <a:t>i,s,o,g,r,a,m</a:t>
            </a:r>
            <a:r>
              <a:rPr lang="en-US" sz="1600" dirty="0">
                <a:latin typeface="Courier" charset="0"/>
                <a:ea typeface="Courier" charset="0"/>
                <a:cs typeface="Courier" charset="0"/>
              </a:rPr>
              <a:t>){</a:t>
            </a:r>
            <a:r>
              <a:rPr lang="en-US" sz="1600" dirty="0" err="1">
                <a:latin typeface="Courier" charset="0"/>
                <a:ea typeface="Courier" charset="0"/>
                <a:cs typeface="Courier" charset="0"/>
              </a:rPr>
              <a:t>i</a:t>
            </a:r>
            <a:r>
              <a:rPr lang="en-US" sz="1600" dirty="0">
                <a:latin typeface="Courier" charset="0"/>
                <a:ea typeface="Courier" charset="0"/>
                <a:cs typeface="Courier" charset="0"/>
              </a:rPr>
              <a:t>['</a:t>
            </a:r>
            <a:r>
              <a:rPr lang="en-US" sz="1600" dirty="0" err="1">
                <a:latin typeface="Courier" charset="0"/>
                <a:ea typeface="Courier" charset="0"/>
                <a:cs typeface="Courier" charset="0"/>
              </a:rPr>
              <a:t>GoogleAnalyticsObject</a:t>
            </a:r>
            <a:r>
              <a:rPr lang="en-US" sz="1600" dirty="0">
                <a:latin typeface="Courier" charset="0"/>
                <a:ea typeface="Courier" charset="0"/>
                <a:cs typeface="Courier" charset="0"/>
              </a:rPr>
              <a:t>']=</a:t>
            </a:r>
            <a:r>
              <a:rPr lang="en-US" sz="1600" dirty="0" err="1">
                <a:latin typeface="Courier" charset="0"/>
                <a:ea typeface="Courier" charset="0"/>
                <a:cs typeface="Courier" charset="0"/>
              </a:rPr>
              <a:t>r;i</a:t>
            </a:r>
            <a:r>
              <a:rPr lang="en-US" sz="1600" dirty="0">
                <a:latin typeface="Courier" charset="0"/>
                <a:ea typeface="Courier" charset="0"/>
                <a:cs typeface="Courier" charset="0"/>
              </a:rPr>
              <a:t>[r]=</a:t>
            </a:r>
            <a:r>
              <a:rPr lang="en-US" sz="1600" dirty="0" err="1">
                <a:latin typeface="Courier" charset="0"/>
                <a:ea typeface="Courier" charset="0"/>
                <a:cs typeface="Courier" charset="0"/>
              </a:rPr>
              <a:t>i</a:t>
            </a:r>
            <a:r>
              <a:rPr lang="en-US" sz="1600" dirty="0">
                <a:latin typeface="Courier" charset="0"/>
                <a:ea typeface="Courier" charset="0"/>
                <a:cs typeface="Courier" charset="0"/>
              </a:rPr>
              <a:t>[r]||function(){</a:t>
            </a:r>
            <a:br>
              <a:rPr lang="en-US" sz="1600" dirty="0">
                <a:latin typeface="Courier" charset="0"/>
                <a:ea typeface="Courier" charset="0"/>
                <a:cs typeface="Courier" charset="0"/>
              </a:rPr>
            </a:br>
            <a:r>
              <a:rPr lang="en-US" sz="1600" dirty="0">
                <a:latin typeface="Courier" charset="0"/>
                <a:ea typeface="Courier" charset="0"/>
                <a:cs typeface="Courier" charset="0"/>
              </a:rPr>
              <a:t>(</a:t>
            </a:r>
            <a:r>
              <a:rPr lang="en-US" sz="1600" dirty="0" err="1">
                <a:latin typeface="Courier" charset="0"/>
                <a:ea typeface="Courier" charset="0"/>
                <a:cs typeface="Courier" charset="0"/>
              </a:rPr>
              <a:t>i</a:t>
            </a:r>
            <a:r>
              <a:rPr lang="en-US" sz="1600" dirty="0">
                <a:latin typeface="Courier" charset="0"/>
                <a:ea typeface="Courier" charset="0"/>
                <a:cs typeface="Courier" charset="0"/>
              </a:rPr>
              <a:t>[r].q=</a:t>
            </a:r>
            <a:r>
              <a:rPr lang="en-US" sz="1600" dirty="0" err="1">
                <a:latin typeface="Courier" charset="0"/>
                <a:ea typeface="Courier" charset="0"/>
                <a:cs typeface="Courier" charset="0"/>
              </a:rPr>
              <a:t>i</a:t>
            </a:r>
            <a:r>
              <a:rPr lang="en-US" sz="1600" dirty="0">
                <a:latin typeface="Courier" charset="0"/>
                <a:ea typeface="Courier" charset="0"/>
                <a:cs typeface="Courier" charset="0"/>
              </a:rPr>
              <a:t>[r].q||[]).push(arguments)},</a:t>
            </a:r>
            <a:r>
              <a:rPr lang="en-US" sz="1600" dirty="0" err="1">
                <a:latin typeface="Courier" charset="0"/>
                <a:ea typeface="Courier" charset="0"/>
                <a:cs typeface="Courier" charset="0"/>
              </a:rPr>
              <a:t>i</a:t>
            </a:r>
            <a:r>
              <a:rPr lang="en-US" sz="1600" dirty="0">
                <a:latin typeface="Courier" charset="0"/>
                <a:ea typeface="Courier" charset="0"/>
                <a:cs typeface="Courier" charset="0"/>
              </a:rPr>
              <a:t>[r].l=1*new Date();a=</a:t>
            </a:r>
            <a:r>
              <a:rPr lang="en-US" sz="1600" dirty="0" err="1">
                <a:latin typeface="Courier" charset="0"/>
                <a:ea typeface="Courier" charset="0"/>
                <a:cs typeface="Courier" charset="0"/>
              </a:rPr>
              <a:t>s.createElement</a:t>
            </a:r>
            <a:r>
              <a:rPr lang="en-US" sz="1600" dirty="0">
                <a:latin typeface="Courier" charset="0"/>
                <a:ea typeface="Courier" charset="0"/>
                <a:cs typeface="Courier" charset="0"/>
              </a:rPr>
              <a:t>(o),</a:t>
            </a:r>
            <a:br>
              <a:rPr lang="en-US" sz="1600" dirty="0">
                <a:latin typeface="Courier" charset="0"/>
                <a:ea typeface="Courier" charset="0"/>
                <a:cs typeface="Courier" charset="0"/>
              </a:rPr>
            </a:br>
            <a:r>
              <a:rPr lang="en-US" sz="1600" dirty="0">
                <a:latin typeface="Courier" charset="0"/>
                <a:ea typeface="Courier" charset="0"/>
                <a:cs typeface="Courier" charset="0"/>
              </a:rPr>
              <a:t>m=</a:t>
            </a:r>
            <a:r>
              <a:rPr lang="en-US" sz="1600" dirty="0" err="1">
                <a:latin typeface="Courier" charset="0"/>
                <a:ea typeface="Courier" charset="0"/>
                <a:cs typeface="Courier" charset="0"/>
              </a:rPr>
              <a:t>s.getElementsByTagName</a:t>
            </a:r>
            <a:r>
              <a:rPr lang="en-US" sz="1600" dirty="0">
                <a:latin typeface="Courier" charset="0"/>
                <a:ea typeface="Courier" charset="0"/>
                <a:cs typeface="Courier" charset="0"/>
              </a:rPr>
              <a:t>(o)[0];</a:t>
            </a:r>
            <a:r>
              <a:rPr lang="en-US" sz="1600" dirty="0" err="1">
                <a:latin typeface="Courier" charset="0"/>
                <a:ea typeface="Courier" charset="0"/>
                <a:cs typeface="Courier" charset="0"/>
              </a:rPr>
              <a:t>a.async</a:t>
            </a:r>
            <a:r>
              <a:rPr lang="en-US" sz="1600" dirty="0">
                <a:latin typeface="Courier" charset="0"/>
                <a:ea typeface="Courier" charset="0"/>
                <a:cs typeface="Courier" charset="0"/>
              </a:rPr>
              <a:t>=1;a.src=</a:t>
            </a:r>
            <a:r>
              <a:rPr lang="en-US" sz="1600" dirty="0" err="1">
                <a:latin typeface="Courier" charset="0"/>
                <a:ea typeface="Courier" charset="0"/>
                <a:cs typeface="Courier" charset="0"/>
              </a:rPr>
              <a:t>g;m.parentNode.insertBefore</a:t>
            </a:r>
            <a:r>
              <a:rPr lang="en-US" sz="1600" dirty="0">
                <a:latin typeface="Courier" charset="0"/>
                <a:ea typeface="Courier" charset="0"/>
                <a:cs typeface="Courier" charset="0"/>
              </a:rPr>
              <a:t>(</a:t>
            </a:r>
            <a:r>
              <a:rPr lang="en-US" sz="1600" dirty="0" err="1">
                <a:latin typeface="Courier" charset="0"/>
                <a:ea typeface="Courier" charset="0"/>
                <a:cs typeface="Courier" charset="0"/>
              </a:rPr>
              <a:t>a,m</a:t>
            </a:r>
            <a:r>
              <a:rPr lang="en-US" sz="1600" dirty="0">
                <a:latin typeface="Courier" charset="0"/>
                <a:ea typeface="Courier" charset="0"/>
                <a:cs typeface="Courier" charset="0"/>
              </a:rPr>
              <a:t>)</a:t>
            </a:r>
            <a:br>
              <a:rPr lang="en-US" sz="1600" dirty="0">
                <a:latin typeface="Courier" charset="0"/>
                <a:ea typeface="Courier" charset="0"/>
                <a:cs typeface="Courier" charset="0"/>
              </a:rPr>
            </a:br>
            <a:r>
              <a:rPr lang="en-US" sz="1600" dirty="0">
                <a:latin typeface="Courier" charset="0"/>
                <a:ea typeface="Courier" charset="0"/>
                <a:cs typeface="Courier" charset="0"/>
              </a:rPr>
              <a:t>})(</a:t>
            </a:r>
            <a:r>
              <a:rPr lang="en-US" sz="1600" dirty="0" err="1">
                <a:latin typeface="Courier" charset="0"/>
                <a:ea typeface="Courier" charset="0"/>
                <a:cs typeface="Courier" charset="0"/>
              </a:rPr>
              <a:t>window,document,'script','https</a:t>
            </a:r>
            <a:r>
              <a:rPr lang="en-US" sz="1600" dirty="0">
                <a:latin typeface="Courier" charset="0"/>
                <a:ea typeface="Courier" charset="0"/>
                <a:cs typeface="Courier" charset="0"/>
              </a:rPr>
              <a:t>://</a:t>
            </a:r>
            <a:r>
              <a:rPr lang="en-US" sz="1600" dirty="0" err="1">
                <a:latin typeface="Courier" charset="0"/>
                <a:ea typeface="Courier" charset="0"/>
                <a:cs typeface="Courier" charset="0"/>
              </a:rPr>
              <a:t>www.google-analytics.com</a:t>
            </a:r>
            <a:r>
              <a:rPr lang="en-US" sz="1600" dirty="0">
                <a:latin typeface="Courier" charset="0"/>
                <a:ea typeface="Courier" charset="0"/>
                <a:cs typeface="Courier" charset="0"/>
              </a:rPr>
              <a:t>/analytics.</a:t>
            </a:r>
            <a:r>
              <a:rPr lang="en-US" sz="1600" dirty="0" err="1">
                <a:latin typeface="Courier" charset="0"/>
                <a:ea typeface="Courier" charset="0"/>
                <a:cs typeface="Courier" charset="0"/>
              </a:rPr>
              <a:t>js</a:t>
            </a:r>
            <a:r>
              <a:rPr lang="en-US" sz="1600" dirty="0">
                <a:latin typeface="Courier" charset="0"/>
                <a:ea typeface="Courier" charset="0"/>
                <a:cs typeface="Courier" charset="0"/>
              </a:rPr>
              <a:t>','</a:t>
            </a:r>
            <a:r>
              <a:rPr lang="en-US" sz="1600" dirty="0" err="1">
                <a:latin typeface="Courier" charset="0"/>
                <a:ea typeface="Courier" charset="0"/>
                <a:cs typeface="Courier" charset="0"/>
              </a:rPr>
              <a:t>ga</a:t>
            </a:r>
            <a:r>
              <a:rPr lang="en-US" sz="1600" dirty="0">
                <a:latin typeface="Courier" charset="0"/>
                <a:ea typeface="Courier" charset="0"/>
                <a:cs typeface="Courier" charset="0"/>
              </a:rPr>
              <a:t>');</a:t>
            </a:r>
            <a:br>
              <a:rPr lang="en-US" sz="1600" dirty="0">
                <a:latin typeface="Courier" charset="0"/>
                <a:ea typeface="Courier" charset="0"/>
                <a:cs typeface="Courier" charset="0"/>
              </a:rPr>
            </a:br>
            <a:r>
              <a:rPr lang="en-US" sz="1600" dirty="0">
                <a:latin typeface="Courier" charset="0"/>
                <a:ea typeface="Courier" charset="0"/>
                <a:cs typeface="Courier" charset="0"/>
              </a:rPr>
              <a:t/>
            </a:r>
            <a:br>
              <a:rPr lang="en-US" sz="1600" dirty="0">
                <a:latin typeface="Courier" charset="0"/>
                <a:ea typeface="Courier" charset="0"/>
                <a:cs typeface="Courier" charset="0"/>
              </a:rPr>
            </a:br>
            <a:r>
              <a:rPr lang="en-US" sz="1600" dirty="0" err="1">
                <a:latin typeface="Courier" charset="0"/>
                <a:ea typeface="Courier" charset="0"/>
                <a:cs typeface="Courier" charset="0"/>
              </a:rPr>
              <a:t>ga</a:t>
            </a:r>
            <a:r>
              <a:rPr lang="en-US" sz="1600" dirty="0">
                <a:latin typeface="Courier" charset="0"/>
                <a:ea typeface="Courier" charset="0"/>
                <a:cs typeface="Courier" charset="0"/>
              </a:rPr>
              <a:t>('create', '</a:t>
            </a:r>
            <a:r>
              <a:rPr lang="en-US" sz="1600" dirty="0">
                <a:solidFill>
                  <a:schemeClr val="accent5"/>
                </a:solidFill>
                <a:latin typeface="Courier" charset="0"/>
                <a:ea typeface="Courier" charset="0"/>
                <a:cs typeface="Courier" charset="0"/>
              </a:rPr>
              <a:t>UA-XXXXX-Y</a:t>
            </a:r>
            <a:r>
              <a:rPr lang="en-US" sz="1600" dirty="0">
                <a:latin typeface="Courier" charset="0"/>
                <a:ea typeface="Courier" charset="0"/>
                <a:cs typeface="Courier" charset="0"/>
              </a:rPr>
              <a:t>', 'auto');</a:t>
            </a:r>
            <a:br>
              <a:rPr lang="en-US" sz="1600" dirty="0">
                <a:latin typeface="Courier" charset="0"/>
                <a:ea typeface="Courier" charset="0"/>
                <a:cs typeface="Courier" charset="0"/>
              </a:rPr>
            </a:br>
            <a:r>
              <a:rPr lang="en-US" sz="1600" dirty="0" err="1">
                <a:latin typeface="Courier" charset="0"/>
                <a:ea typeface="Courier" charset="0"/>
                <a:cs typeface="Courier" charset="0"/>
              </a:rPr>
              <a:t>ga</a:t>
            </a:r>
            <a:r>
              <a:rPr lang="en-US" sz="1600" dirty="0">
                <a:latin typeface="Courier" charset="0"/>
                <a:ea typeface="Courier" charset="0"/>
                <a:cs typeface="Courier" charset="0"/>
              </a:rPr>
              <a:t>('send', '</a:t>
            </a:r>
            <a:r>
              <a:rPr lang="en-US" sz="1600" dirty="0" err="1">
                <a:latin typeface="Courier" charset="0"/>
                <a:ea typeface="Courier" charset="0"/>
                <a:cs typeface="Courier" charset="0"/>
              </a:rPr>
              <a:t>pageview</a:t>
            </a:r>
            <a:r>
              <a:rPr lang="en-US" sz="1600" dirty="0">
                <a:latin typeface="Courier" charset="0"/>
                <a:ea typeface="Courier" charset="0"/>
                <a:cs typeface="Courier" charset="0"/>
              </a:rPr>
              <a:t>');</a:t>
            </a:r>
            <a:br>
              <a:rPr lang="en-US" sz="1600" dirty="0">
                <a:latin typeface="Courier" charset="0"/>
                <a:ea typeface="Courier" charset="0"/>
                <a:cs typeface="Courier" charset="0"/>
              </a:rPr>
            </a:br>
            <a:r>
              <a:rPr lang="en-US" sz="1600" dirty="0">
                <a:latin typeface="Courier" charset="0"/>
                <a:ea typeface="Courier" charset="0"/>
                <a:cs typeface="Courier" charset="0"/>
              </a:rPr>
              <a:t>&lt;/script&gt;</a:t>
            </a:r>
            <a:br>
              <a:rPr lang="en-US" sz="1600" dirty="0">
                <a:latin typeface="Courier" charset="0"/>
                <a:ea typeface="Courier" charset="0"/>
                <a:cs typeface="Courier" charset="0"/>
              </a:rPr>
            </a:br>
            <a:r>
              <a:rPr lang="en-US" sz="1600" dirty="0">
                <a:latin typeface="Courier" charset="0"/>
                <a:ea typeface="Courier" charset="0"/>
                <a:cs typeface="Courier" charset="0"/>
              </a:rPr>
              <a:t>&lt;!-- End Google Analytics --&gt;</a:t>
            </a:r>
          </a:p>
        </p:txBody>
      </p:sp>
      <p:sp>
        <p:nvSpPr>
          <p:cNvPr id="4" name="TextBox 3"/>
          <p:cNvSpPr txBox="1"/>
          <p:nvPr/>
        </p:nvSpPr>
        <p:spPr>
          <a:xfrm>
            <a:off x="3098014" y="5181600"/>
            <a:ext cx="8255786" cy="646331"/>
          </a:xfrm>
          <a:prstGeom prst="rect">
            <a:avLst/>
          </a:prstGeom>
          <a:noFill/>
          <a:ln>
            <a:solidFill>
              <a:schemeClr val="tx1"/>
            </a:solidFill>
          </a:ln>
        </p:spPr>
        <p:txBody>
          <a:bodyPr wrap="none" rtlCol="0">
            <a:spAutoFit/>
          </a:bodyPr>
          <a:lstStyle/>
          <a:p>
            <a:r>
              <a:rPr lang="en-US" dirty="0" smtClean="0">
                <a:latin typeface="Nunito" charset="0"/>
                <a:ea typeface="Nunito" charset="0"/>
                <a:cs typeface="Nunito" charset="0"/>
              </a:rPr>
              <a:t>This code is placed in the &lt;head&gt; part of every html document to be tracked.</a:t>
            </a:r>
          </a:p>
          <a:p>
            <a:r>
              <a:rPr lang="en-US" dirty="0" smtClean="0">
                <a:latin typeface="Nunito" charset="0"/>
                <a:ea typeface="Nunito" charset="0"/>
                <a:cs typeface="Nunito" charset="0"/>
              </a:rPr>
              <a:t>Where </a:t>
            </a:r>
            <a:r>
              <a:rPr lang="en-US" dirty="0" smtClean="0">
                <a:solidFill>
                  <a:schemeClr val="accent5"/>
                </a:solidFill>
                <a:latin typeface="Nunito" charset="0"/>
                <a:ea typeface="Nunito" charset="0"/>
                <a:cs typeface="Nunito" charset="0"/>
              </a:rPr>
              <a:t>UA-XXXXX-Y</a:t>
            </a:r>
            <a:r>
              <a:rPr lang="en-US" dirty="0" smtClean="0">
                <a:latin typeface="Nunito" charset="0"/>
                <a:ea typeface="Nunito" charset="0"/>
                <a:cs typeface="Nunito" charset="0"/>
              </a:rPr>
              <a:t> is replaced with your Google Analytics property ID.</a:t>
            </a:r>
            <a:endParaRPr lang="en-US" dirty="0">
              <a:latin typeface="Nunito" charset="0"/>
              <a:ea typeface="Nunito" charset="0"/>
              <a:cs typeface="Nunito" charset="0"/>
            </a:endParaRPr>
          </a:p>
        </p:txBody>
      </p:sp>
      <p:sp>
        <p:nvSpPr>
          <p:cNvPr id="5" name="TextBox 4"/>
          <p:cNvSpPr txBox="1"/>
          <p:nvPr/>
        </p:nvSpPr>
        <p:spPr>
          <a:xfrm>
            <a:off x="6589386" y="6166813"/>
            <a:ext cx="1406154" cy="369332"/>
          </a:xfrm>
          <a:prstGeom prst="rect">
            <a:avLst/>
          </a:prstGeom>
          <a:noFill/>
        </p:spPr>
        <p:txBody>
          <a:bodyPr wrap="none" rtlCol="0">
            <a:spAutoFit/>
          </a:bodyPr>
          <a:lstStyle/>
          <a:p>
            <a:r>
              <a:rPr lang="en-US" dirty="0" err="1">
                <a:latin typeface="Nunito" charset="0"/>
                <a:ea typeface="Nunito" charset="0"/>
                <a:cs typeface="Nunito" charset="0"/>
                <a:hlinkClick r:id="rId2"/>
              </a:rPr>
              <a:t>g</a:t>
            </a:r>
            <a:r>
              <a:rPr lang="en-US" dirty="0" err="1" smtClean="0">
                <a:latin typeface="Nunito" charset="0"/>
                <a:ea typeface="Nunito" charset="0"/>
                <a:cs typeface="Nunito" charset="0"/>
                <a:hlinkClick r:id="rId2"/>
              </a:rPr>
              <a:t>oogle.com</a:t>
            </a:r>
            <a:endParaRPr lang="en-US" dirty="0">
              <a:latin typeface="Nunito" charset="0"/>
              <a:ea typeface="Nunito" charset="0"/>
              <a:cs typeface="Nunito" charset="0"/>
            </a:endParaRPr>
          </a:p>
        </p:txBody>
      </p:sp>
    </p:spTree>
    <p:extLst>
      <p:ext uri="{BB962C8B-B14F-4D97-AF65-F5344CB8AC3E}">
        <p14:creationId xmlns:p14="http://schemas.microsoft.com/office/powerpoint/2010/main" val="9819667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Pageviews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 tracking code records </a:t>
            </a:r>
            <a:r>
              <a:rPr lang="en-US" dirty="0"/>
              <a:t>an interaction called a </a:t>
            </a:r>
            <a:r>
              <a:rPr lang="en-US" i="1" dirty="0" err="1"/>
              <a:t>pageview</a:t>
            </a:r>
            <a:r>
              <a:rPr lang="en-US" dirty="0"/>
              <a:t> in </a:t>
            </a:r>
            <a:r>
              <a:rPr lang="en-US" dirty="0" smtClean="0"/>
              <a:t>Google Analytics, </a:t>
            </a:r>
            <a:r>
              <a:rPr lang="en-US" dirty="0"/>
              <a:t>and it includes</a:t>
            </a:r>
            <a:r>
              <a:rPr lang="en-US" dirty="0" smtClean="0"/>
              <a:t>:</a:t>
            </a:r>
            <a:endParaRPr lang="en-US" dirty="0"/>
          </a:p>
          <a:p>
            <a:pPr lvl="1"/>
            <a:r>
              <a:rPr lang="en-US" dirty="0"/>
              <a:t>The URL and title of the page being viewed.</a:t>
            </a:r>
          </a:p>
          <a:p>
            <a:pPr lvl="1"/>
            <a:r>
              <a:rPr lang="en-US" dirty="0"/>
              <a:t>The IP address of the client that asked for the page, and the domain name previously visited.</a:t>
            </a:r>
          </a:p>
          <a:p>
            <a:pPr lvl="1"/>
            <a:r>
              <a:rPr lang="en-US" dirty="0"/>
              <a:t>The technology being used to view the page (screen size, device, platform, etc.).</a:t>
            </a:r>
          </a:p>
          <a:p>
            <a:pPr lvl="1"/>
            <a:r>
              <a:rPr lang="en-US" dirty="0"/>
              <a:t>Time and date.</a:t>
            </a:r>
          </a:p>
          <a:p>
            <a:pPr lvl="1"/>
            <a:r>
              <a:rPr lang="en-US" dirty="0"/>
              <a:t>Data stored in a cookie about previous visits, if a cookie exists.</a:t>
            </a:r>
          </a:p>
          <a:p>
            <a:endParaRPr lang="en-US" dirty="0"/>
          </a:p>
        </p:txBody>
      </p:sp>
    </p:spTree>
    <p:extLst>
      <p:ext uri="{BB962C8B-B14F-4D97-AF65-F5344CB8AC3E}">
        <p14:creationId xmlns:p14="http://schemas.microsoft.com/office/powerpoint/2010/main" val="14320407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Pageviews</a:t>
            </a:r>
            <a:r>
              <a:rPr lang="en-US" dirty="0" smtClean="0"/>
              <a:t> Provide Data on</a:t>
            </a:r>
            <a:r>
              <a:rPr lang="en-US" dirty="0"/>
              <a:t/>
            </a:r>
            <a:br>
              <a:rPr lang="en-US" dirty="0"/>
            </a:br>
            <a:r>
              <a:rPr lang="en-US" dirty="0" smtClean="0"/>
              <a:t>Customer Interactions</a:t>
            </a:r>
            <a:endParaRPr lang="en-US" dirty="0"/>
          </a:p>
        </p:txBody>
      </p:sp>
      <p:sp>
        <p:nvSpPr>
          <p:cNvPr id="3" name="Content Placeholder 2"/>
          <p:cNvSpPr>
            <a:spLocks noGrp="1"/>
          </p:cNvSpPr>
          <p:nvPr>
            <p:ph idx="1"/>
          </p:nvPr>
        </p:nvSpPr>
        <p:spPr/>
        <p:txBody>
          <a:bodyPr>
            <a:noAutofit/>
          </a:bodyPr>
          <a:lstStyle/>
          <a:p>
            <a:r>
              <a:rPr lang="en-US" sz="2400" dirty="0"/>
              <a:t>The URLs and titles tell us which pages are visited the most, and in what sequence. </a:t>
            </a:r>
            <a:endParaRPr lang="en-US" sz="2400" dirty="0" smtClean="0"/>
          </a:p>
          <a:p>
            <a:r>
              <a:rPr lang="en-US" sz="2400" dirty="0" smtClean="0"/>
              <a:t>IP </a:t>
            </a:r>
            <a:r>
              <a:rPr lang="en-US" sz="2400" dirty="0"/>
              <a:t>addresses and previously visited domain names tell us where a visitor is located (within certain limits) and which sites are the sources of potential customers. </a:t>
            </a:r>
            <a:endParaRPr lang="en-US" sz="2400" dirty="0" smtClean="0"/>
          </a:p>
          <a:p>
            <a:r>
              <a:rPr lang="en-US" sz="2400" dirty="0" smtClean="0"/>
              <a:t>The </a:t>
            </a:r>
            <a:r>
              <a:rPr lang="en-US" sz="2400" dirty="0"/>
              <a:t>technology information can tell us if the site is more or less popular with certain platforms (for example, Android vs. Apple) or devices (laptops vs. phones). </a:t>
            </a:r>
            <a:endParaRPr lang="en-US" sz="2400" dirty="0" smtClean="0"/>
          </a:p>
          <a:p>
            <a:r>
              <a:rPr lang="en-US" sz="2400" dirty="0" smtClean="0"/>
              <a:t>The </a:t>
            </a:r>
            <a:r>
              <a:rPr lang="en-US" sz="2400" dirty="0"/>
              <a:t>time and date of a series of </a:t>
            </a:r>
            <a:r>
              <a:rPr lang="en-US" sz="2400" dirty="0" err="1"/>
              <a:t>pageviews</a:t>
            </a:r>
            <a:r>
              <a:rPr lang="en-US" sz="2400" dirty="0"/>
              <a:t> can tell us how long a visitor stays on site, and which content visitors spend more time on. </a:t>
            </a:r>
            <a:endParaRPr lang="en-US" sz="2400" dirty="0" smtClean="0"/>
          </a:p>
          <a:p>
            <a:r>
              <a:rPr lang="en-US" sz="2400" dirty="0" smtClean="0"/>
              <a:t>Data </a:t>
            </a:r>
            <a:r>
              <a:rPr lang="en-US" sz="2400" dirty="0"/>
              <a:t>stored in cookies can tell us whether a visitor is new to our site, or if they are a returning visitor.</a:t>
            </a:r>
          </a:p>
        </p:txBody>
      </p:sp>
    </p:spTree>
    <p:extLst>
      <p:ext uri="{BB962C8B-B14F-4D97-AF65-F5344CB8AC3E}">
        <p14:creationId xmlns:p14="http://schemas.microsoft.com/office/powerpoint/2010/main" val="5902809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Tracking Code</a:t>
            </a:r>
            <a:endParaRPr lang="en-US" dirty="0"/>
          </a:p>
        </p:txBody>
      </p:sp>
      <p:sp>
        <p:nvSpPr>
          <p:cNvPr id="3" name="Content Placeholder 2"/>
          <p:cNvSpPr>
            <a:spLocks noGrp="1"/>
          </p:cNvSpPr>
          <p:nvPr>
            <p:ph idx="1"/>
          </p:nvPr>
        </p:nvSpPr>
        <p:spPr/>
        <p:txBody>
          <a:bodyPr/>
          <a:lstStyle/>
          <a:p>
            <a:r>
              <a:rPr lang="en-US" dirty="0" smtClean="0"/>
              <a:t>Not every customer interaction of interest is a </a:t>
            </a:r>
            <a:r>
              <a:rPr lang="en-US" dirty="0" err="1" smtClean="0"/>
              <a:t>pageview</a:t>
            </a:r>
            <a:r>
              <a:rPr lang="en-US" dirty="0" smtClean="0"/>
              <a:t>.</a:t>
            </a:r>
          </a:p>
          <a:p>
            <a:r>
              <a:rPr lang="en-US" dirty="0"/>
              <a:t>A</a:t>
            </a:r>
            <a:r>
              <a:rPr lang="en-US" dirty="0" smtClean="0"/>
              <a:t>dditional </a:t>
            </a:r>
            <a:r>
              <a:rPr lang="en-US" dirty="0"/>
              <a:t>pieces of tracking code can be added to other HTML tags on your site. This code sends messages about additional interactions, called </a:t>
            </a:r>
            <a:r>
              <a:rPr lang="en-US" i="1" dirty="0"/>
              <a:t>events</a:t>
            </a:r>
            <a:r>
              <a:rPr lang="en-US" dirty="0"/>
              <a:t> in Google Analytics. </a:t>
            </a:r>
            <a:endParaRPr lang="en-US" dirty="0" smtClean="0"/>
          </a:p>
          <a:p>
            <a:r>
              <a:rPr lang="en-US" dirty="0" smtClean="0"/>
              <a:t>Events </a:t>
            </a:r>
            <a:r>
              <a:rPr lang="en-US" dirty="0"/>
              <a:t>are other interactions on a web site that don’t involve loading a new web page into a </a:t>
            </a:r>
            <a:r>
              <a:rPr lang="en-US" dirty="0" smtClean="0"/>
              <a:t>browser or app. </a:t>
            </a:r>
            <a:endParaRPr lang="en-US" dirty="0"/>
          </a:p>
        </p:txBody>
      </p:sp>
    </p:spTree>
    <p:extLst>
      <p:ext uri="{BB962C8B-B14F-4D97-AF65-F5344CB8AC3E}">
        <p14:creationId xmlns:p14="http://schemas.microsoft.com/office/powerpoint/2010/main" val="20099558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Examples</a:t>
            </a:r>
            <a:endParaRPr lang="en-US" dirty="0"/>
          </a:p>
        </p:txBody>
      </p:sp>
      <p:sp>
        <p:nvSpPr>
          <p:cNvPr id="3" name="Content Placeholder 2"/>
          <p:cNvSpPr>
            <a:spLocks noGrp="1"/>
          </p:cNvSpPr>
          <p:nvPr>
            <p:ph idx="1"/>
          </p:nvPr>
        </p:nvSpPr>
        <p:spPr/>
        <p:txBody>
          <a:bodyPr>
            <a:normAutofit/>
          </a:bodyPr>
          <a:lstStyle/>
          <a:p>
            <a:r>
              <a:rPr lang="en-US" dirty="0" smtClean="0"/>
              <a:t>Examples </a:t>
            </a:r>
            <a:r>
              <a:rPr lang="en-US" dirty="0"/>
              <a:t>of important events to track might include</a:t>
            </a:r>
            <a:r>
              <a:rPr lang="en-US" dirty="0" smtClean="0"/>
              <a:t>:</a:t>
            </a:r>
            <a:endParaRPr lang="en-US" dirty="0"/>
          </a:p>
          <a:p>
            <a:pPr lvl="1"/>
            <a:r>
              <a:rPr lang="en-US" dirty="0"/>
              <a:t>Clicking on a link to another site, or an </a:t>
            </a:r>
            <a:r>
              <a:rPr lang="en-US" i="1" dirty="0"/>
              <a:t>outbound link.</a:t>
            </a:r>
            <a:r>
              <a:rPr lang="en-US" dirty="0"/>
              <a:t> </a:t>
            </a:r>
          </a:p>
          <a:p>
            <a:pPr lvl="1"/>
            <a:r>
              <a:rPr lang="en-US" dirty="0"/>
              <a:t>Downloading a document.</a:t>
            </a:r>
          </a:p>
          <a:p>
            <a:pPr lvl="1"/>
            <a:r>
              <a:rPr lang="en-US" dirty="0"/>
              <a:t>Clicking on an email link.</a:t>
            </a:r>
          </a:p>
          <a:p>
            <a:pPr lvl="1"/>
            <a:r>
              <a:rPr lang="en-US" dirty="0"/>
              <a:t>Clicking on a button to submit a form.</a:t>
            </a:r>
          </a:p>
          <a:p>
            <a:pPr lvl="1"/>
            <a:r>
              <a:rPr lang="en-US" dirty="0"/>
              <a:t>Playing a video.</a:t>
            </a:r>
          </a:p>
          <a:p>
            <a:pPr lvl="1"/>
            <a:r>
              <a:rPr lang="en-US" dirty="0"/>
              <a:t>Starting a live chat.</a:t>
            </a:r>
          </a:p>
          <a:p>
            <a:pPr lvl="1"/>
            <a:r>
              <a:rPr lang="en-US" dirty="0"/>
              <a:t>Scrolling to, or hovering over, a part of the screen.</a:t>
            </a:r>
          </a:p>
          <a:p>
            <a:endParaRPr lang="en-US" dirty="0"/>
          </a:p>
        </p:txBody>
      </p:sp>
    </p:spTree>
    <p:extLst>
      <p:ext uri="{BB962C8B-B14F-4D97-AF65-F5344CB8AC3E}">
        <p14:creationId xmlns:p14="http://schemas.microsoft.com/office/powerpoint/2010/main" val="12142687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3068</Words>
  <Application>Microsoft Macintosh PowerPoint</Application>
  <PresentationFormat>Widescreen</PresentationFormat>
  <Paragraphs>199</Paragraphs>
  <Slides>39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Calibri</vt:lpstr>
      <vt:lpstr>Calibri Light</vt:lpstr>
      <vt:lpstr>Courier</vt:lpstr>
      <vt:lpstr>Nunito</vt:lpstr>
      <vt:lpstr>Arial</vt:lpstr>
      <vt:lpstr>Office Theme</vt:lpstr>
      <vt:lpstr>Chapter 8</vt:lpstr>
      <vt:lpstr>Highlights and Key Takeaways</vt:lpstr>
      <vt:lpstr>What is Web Analytics?</vt:lpstr>
      <vt:lpstr>Tracking Code and Cookies</vt:lpstr>
      <vt:lpstr>Sample Tracking Code: Google Analytics</vt:lpstr>
      <vt:lpstr>Pageviews</vt:lpstr>
      <vt:lpstr>Pageviews Provide Data on Customer Interactions</vt:lpstr>
      <vt:lpstr>Event Tracking Code</vt:lpstr>
      <vt:lpstr>Event Examples</vt:lpstr>
      <vt:lpstr>Sample Event Tracking Code</vt:lpstr>
      <vt:lpstr>Analytics and Privacy</vt:lpstr>
      <vt:lpstr>Discussion Question </vt:lpstr>
      <vt:lpstr>Web Analytics Measures</vt:lpstr>
      <vt:lpstr>Web Analytics Measures (2)</vt:lpstr>
      <vt:lpstr>Web Analytics Measures (3)</vt:lpstr>
      <vt:lpstr>Web Analytics Measures (4)</vt:lpstr>
      <vt:lpstr>Web Analytics Measures (5)</vt:lpstr>
      <vt:lpstr>Web Analytics Reports: Audience</vt:lpstr>
      <vt:lpstr>PowerPoint Presentation</vt:lpstr>
      <vt:lpstr>Web Analytics Reports: Acquisition</vt:lpstr>
      <vt:lpstr>PowerPoint Presentation</vt:lpstr>
      <vt:lpstr>Web Analytics Reports: Behavior</vt:lpstr>
      <vt:lpstr>PowerPoint Presentation</vt:lpstr>
      <vt:lpstr>Web Analytics Reports: Conversions</vt:lpstr>
      <vt:lpstr>PowerPoint Presentation</vt:lpstr>
      <vt:lpstr>Segments and Dimensions</vt:lpstr>
      <vt:lpstr>Discussion Question </vt:lpstr>
      <vt:lpstr>Setting Up Google Analytics</vt:lpstr>
      <vt:lpstr>Exercise</vt:lpstr>
      <vt:lpstr>Accounts, Properties, Views</vt:lpstr>
      <vt:lpstr>Connecting a Prototype via Plugins</vt:lpstr>
      <vt:lpstr>Testing the Analytics Connection</vt:lpstr>
      <vt:lpstr>Exercise</vt:lpstr>
      <vt:lpstr>Turning On Event Tracking</vt:lpstr>
      <vt:lpstr>Exercise</vt:lpstr>
      <vt:lpstr>Stop Tracking Yourself</vt:lpstr>
      <vt:lpstr>Additional Links</vt:lpstr>
      <vt:lpstr>Additional Links (2)</vt:lpstr>
      <vt:lpstr>PowerPoint Presentation</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Entrepreneurship</dc:title>
  <dc:creator>Microsoft Office User</dc:creator>
  <cp:lastModifiedBy>Microsoft Office User</cp:lastModifiedBy>
  <cp:revision>22</cp:revision>
  <dcterms:created xsi:type="dcterms:W3CDTF">2019-03-24T19:06:32Z</dcterms:created>
  <dcterms:modified xsi:type="dcterms:W3CDTF">2019-04-08T05:42:00Z</dcterms:modified>
</cp:coreProperties>
</file>