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70" r:id="rId4"/>
    <p:sldId id="271" r:id="rId5"/>
    <p:sldId id="272" r:id="rId6"/>
    <p:sldId id="273" r:id="rId7"/>
    <p:sldId id="274" r:id="rId8"/>
    <p:sldId id="275" r:id="rId9"/>
    <p:sldId id="276" r:id="rId10"/>
    <p:sldId id="277" r:id="rId11"/>
    <p:sldId id="278" r:id="rId12"/>
    <p:sldId id="279" r:id="rId13"/>
    <p:sldId id="280" r:id="rId14"/>
    <p:sldId id="265" r:id="rId15"/>
    <p:sldId id="263" r:id="rId16"/>
    <p:sldId id="281" r:id="rId17"/>
    <p:sldId id="266" r:id="rId18"/>
    <p:sldId id="267" r:id="rId19"/>
    <p:sldId id="268" r:id="rId20"/>
    <p:sldId id="269" r:id="rId21"/>
    <p:sldId id="259" r:id="rId22"/>
    <p:sldId id="282"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p:restoredTop sz="94617"/>
  </p:normalViewPr>
  <p:slideViewPr>
    <p:cSldViewPr snapToGrid="0" snapToObjects="1">
      <p:cViewPr varScale="1">
        <p:scale>
          <a:sx n="88" d="100"/>
          <a:sy n="88" d="100"/>
        </p:scale>
        <p:origin x="4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093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76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8122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Nunito" charset="0"/>
                <a:ea typeface="Nunito" charset="0"/>
                <a:cs typeface="Nunito"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unito" charset="0"/>
                <a:ea typeface="Nunito" charset="0"/>
                <a:cs typeface="Nunito" charset="0"/>
              </a:defRPr>
            </a:lvl1pPr>
            <a:lvl2pPr>
              <a:defRPr>
                <a:latin typeface="Nunito" charset="0"/>
                <a:ea typeface="Nunito" charset="0"/>
                <a:cs typeface="Nunito" charset="0"/>
              </a:defRPr>
            </a:lvl2pPr>
            <a:lvl3pPr>
              <a:defRPr>
                <a:latin typeface="Nunito" charset="0"/>
                <a:ea typeface="Nunito" charset="0"/>
                <a:cs typeface="Nunito" charset="0"/>
              </a:defRPr>
            </a:lvl3pPr>
            <a:lvl4pPr>
              <a:defRPr>
                <a:latin typeface="Nunito" charset="0"/>
                <a:ea typeface="Nunito" charset="0"/>
                <a:cs typeface="Nunito" charset="0"/>
              </a:defRPr>
            </a:lvl4pPr>
            <a:lvl5pPr>
              <a:defRPr>
                <a:latin typeface="Nunito" charset="0"/>
                <a:ea typeface="Nunito" charset="0"/>
                <a:cs typeface="Nunit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64811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9935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210848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183B-A270-DE4C-9EFE-4B8DB882B91B}"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59837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183B-A270-DE4C-9EFE-4B8DB882B91B}"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8486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183B-A270-DE4C-9EFE-4B8DB882B91B}"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9629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7893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63793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183B-A270-DE4C-9EFE-4B8DB882B91B}" type="datetimeFigureOut">
              <a:rPr lang="en-US" smtClean="0"/>
              <a:t>4/7/19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DB2E9-778D-C243-B952-B05D1641B48B}" type="slidenum">
              <a:rPr lang="en-US" smtClean="0"/>
              <a:t>‹#›</a:t>
            </a:fld>
            <a:endParaRPr lang="en-US"/>
          </a:p>
        </p:txBody>
      </p:sp>
    </p:spTree>
    <p:extLst>
      <p:ext uri="{BB962C8B-B14F-4D97-AF65-F5344CB8AC3E}">
        <p14:creationId xmlns:p14="http://schemas.microsoft.com/office/powerpoint/2010/main" val="23064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1" Type="http://schemas.openxmlformats.org/officeDocument/2006/relationships/hyperlink" Target="https://wordpress.org/plugins/elementor/" TargetMode="External"/><Relationship Id="rId12" Type="http://schemas.openxmlformats.org/officeDocument/2006/relationships/hyperlink" Target="https://wordpress.org/plugins/add-to-any/" TargetMode="External"/><Relationship Id="rId13" Type="http://schemas.openxmlformats.org/officeDocument/2006/relationships/hyperlink" Target="https://wordpress.org/plugins/wordpress-popular-posts/" TargetMode="External"/><Relationship Id="rId1" Type="http://schemas.openxmlformats.org/officeDocument/2006/relationships/slideLayout" Target="../slideLayouts/slideLayout2.xml"/><Relationship Id="rId2" Type="http://schemas.openxmlformats.org/officeDocument/2006/relationships/hyperlink" Target="https://wordpress.org/plugins/gtranslate/" TargetMode="External"/><Relationship Id="rId3" Type="http://schemas.openxmlformats.org/officeDocument/2006/relationships/hyperlink" Target="https://wordpress.org/plugins/ninja-forms/" TargetMode="External"/><Relationship Id="rId4" Type="http://schemas.openxmlformats.org/officeDocument/2006/relationships/hyperlink" Target="https://wordpress.org/plugins/tinymce-advanced/" TargetMode="External"/><Relationship Id="rId5" Type="http://schemas.openxmlformats.org/officeDocument/2006/relationships/hyperlink" Target="https://wordpress.org/plugins/wordfence/" TargetMode="External"/><Relationship Id="rId6" Type="http://schemas.openxmlformats.org/officeDocument/2006/relationships/hyperlink" Target="https://wordpress.org/plugins/wp-super-cache/" TargetMode="External"/><Relationship Id="rId7" Type="http://schemas.openxmlformats.org/officeDocument/2006/relationships/hyperlink" Target="https://wordpress.org/plugins/updraftplus/" TargetMode="External"/><Relationship Id="rId8" Type="http://schemas.openxmlformats.org/officeDocument/2006/relationships/hyperlink" Target="https://wordpress.org/plugins/google-maps-widget/" TargetMode="External"/><Relationship Id="rId9" Type="http://schemas.openxmlformats.org/officeDocument/2006/relationships/hyperlink" Target="https://wordpress.org/plugins/dorzki-notifications-to-slack/" TargetMode="External"/><Relationship Id="rId10" Type="http://schemas.openxmlformats.org/officeDocument/2006/relationships/hyperlink" Target="https://wordpress.org/plugins/zopim-live-chat/" TargetMode="External"/></Relationships>
</file>

<file path=ppt/slides/_rels/slide22.xml.rels><?xml version="1.0" encoding="UTF-8" standalone="yes"?>
<Relationships xmlns="http://schemas.openxmlformats.org/package/2006/relationships"><Relationship Id="rId11" Type="http://schemas.openxmlformats.org/officeDocument/2006/relationships/hyperlink" Target="https://wordpress.org/plugins/ultimate-member/" TargetMode="External"/><Relationship Id="rId12" Type="http://schemas.openxmlformats.org/officeDocument/2006/relationships/hyperlink" Target="https://wordpress.org/plugins/nextend-facebook-connect/" TargetMode="External"/><Relationship Id="rId13" Type="http://schemas.openxmlformats.org/officeDocument/2006/relationships/hyperlink" Target="https://wordpress.org/plugins/simple-membership/" TargetMode="External"/><Relationship Id="rId14" Type="http://schemas.openxmlformats.org/officeDocument/2006/relationships/hyperlink" Target="https://wordpress.org/plugins/business-hours-indicator/" TargetMode="External"/><Relationship Id="rId15" Type="http://schemas.openxmlformats.org/officeDocument/2006/relationships/hyperlink" Target="https://wordpress.org/plugins/arconix-faq/" TargetMode="External"/><Relationship Id="rId16" Type="http://schemas.openxmlformats.org/officeDocument/2006/relationships/hyperlink" Target="https://wordpress.org/plugins/mailchimp-for-wp/" TargetMode="External"/><Relationship Id="rId1" Type="http://schemas.openxmlformats.org/officeDocument/2006/relationships/slideLayout" Target="../slideLayouts/slideLayout2.xml"/><Relationship Id="rId2" Type="http://schemas.openxmlformats.org/officeDocument/2006/relationships/hyperlink" Target="https://wordpress.org/plugins/jetpack" TargetMode="External"/><Relationship Id="rId3" Type="http://schemas.openxmlformats.org/officeDocument/2006/relationships/hyperlink" Target="https://wordpress.org/plugins/ad-inserter/" TargetMode="External"/><Relationship Id="rId4" Type="http://schemas.openxmlformats.org/officeDocument/2006/relationships/hyperlink" Target="https://wordpress.org/plugins/business-directory-plugin/" TargetMode="External"/><Relationship Id="rId5" Type="http://schemas.openxmlformats.org/officeDocument/2006/relationships/hyperlink" Target="https://wordpress.org/plugins/wp-product-review/" TargetMode="External"/><Relationship Id="rId6" Type="http://schemas.openxmlformats.org/officeDocument/2006/relationships/hyperlink" Target="https://wordpress.org/plugins/buddypress/" TargetMode="External"/><Relationship Id="rId7" Type="http://schemas.openxmlformats.org/officeDocument/2006/relationships/hyperlink" Target="https://wordpress.org/plugins/wp-ecommerce-paypal/" TargetMode="External"/><Relationship Id="rId8" Type="http://schemas.openxmlformats.org/officeDocument/2006/relationships/hyperlink" Target="https://wordpress.org/plugins/woocommerce/" TargetMode="External"/><Relationship Id="rId9" Type="http://schemas.openxmlformats.org/officeDocument/2006/relationships/hyperlink" Target="https://wordpress.org/plugins/wp-live-chat-support/" TargetMode="External"/><Relationship Id="rId10" Type="http://schemas.openxmlformats.org/officeDocument/2006/relationships/hyperlink" Target="https://wordpress.org/plugins/wpshopify/"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learndigitalentrepreneurship.com/" TargetMode="External"/><Relationship Id="rId4" Type="http://schemas.openxmlformats.org/officeDocument/2006/relationships/image" Target="../media/image1.jpeg"/><Relationship Id="rId1" Type="http://schemas.openxmlformats.org/officeDocument/2006/relationships/slideLayout" Target="../slideLayouts/slideLayout9.xml"/><Relationship Id="rId2" Type="http://schemas.openxmlformats.org/officeDocument/2006/relationships/hyperlink" Target="https://www.routledge.com/Digital-Entrepreneurship/Allen/p/book/978113858369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Nunito" charset="0"/>
                <a:ea typeface="Nunito" charset="0"/>
                <a:cs typeface="Nunito" charset="0"/>
              </a:rPr>
              <a:t>Chapter 7</a:t>
            </a:r>
            <a:endParaRPr lang="en-US" dirty="0">
              <a:latin typeface="Nunito" charset="0"/>
              <a:ea typeface="Nunito" charset="0"/>
              <a:cs typeface="Nunito" charset="0"/>
            </a:endParaRPr>
          </a:p>
        </p:txBody>
      </p:sp>
      <p:sp>
        <p:nvSpPr>
          <p:cNvPr id="6" name="Text Placeholder 5"/>
          <p:cNvSpPr>
            <a:spLocks noGrp="1"/>
          </p:cNvSpPr>
          <p:nvPr>
            <p:ph type="body" sz="half" idx="2"/>
          </p:nvPr>
        </p:nvSpPr>
        <p:spPr>
          <a:xfrm>
            <a:off x="839788" y="2377440"/>
            <a:ext cx="4792916" cy="3491548"/>
          </a:xfrm>
        </p:spPr>
        <p:txBody>
          <a:bodyPr>
            <a:normAutofit/>
          </a:bodyPr>
          <a:lstStyle/>
          <a:p>
            <a:r>
              <a:rPr lang="en-US" sz="3200" smtClean="0">
                <a:latin typeface="Nunito" charset="0"/>
                <a:ea typeface="Nunito" charset="0"/>
                <a:cs typeface="Nunito" charset="0"/>
              </a:rPr>
              <a:t>Business Prototype Features</a:t>
            </a:r>
            <a:endParaRPr lang="en-US" sz="32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39788" y="6118703"/>
            <a:ext cx="1975926" cy="307777"/>
          </a:xfrm>
          <a:prstGeom prst="rect">
            <a:avLst/>
          </a:prstGeom>
          <a:noFill/>
        </p:spPr>
        <p:txBody>
          <a:bodyPr wrap="none" rtlCol="0">
            <a:spAutoFit/>
          </a:bodyPr>
          <a:lstStyle/>
          <a:p>
            <a:r>
              <a:rPr lang="en-US" sz="1400" i="1" dirty="0" smtClean="0"/>
              <a:t>J.P. Allen version </a:t>
            </a:r>
            <a:r>
              <a:rPr lang="en-US" sz="1400" i="1" dirty="0" smtClean="0"/>
              <a:t>4-15</a:t>
            </a:r>
            <a:r>
              <a:rPr lang="en-US" sz="1400" i="1" dirty="0" smtClean="0"/>
              <a:t>-19</a:t>
            </a:r>
            <a:endParaRPr lang="en-US" sz="1400" i="1" dirty="0"/>
          </a:p>
        </p:txBody>
      </p:sp>
    </p:spTree>
    <p:extLst>
      <p:ext uri="{BB962C8B-B14F-4D97-AF65-F5344CB8AC3E}">
        <p14:creationId xmlns:p14="http://schemas.microsoft.com/office/powerpoint/2010/main" val="76438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Features for Content and Community Businesses</a:t>
            </a:r>
          </a:p>
        </p:txBody>
      </p:sp>
      <p:sp>
        <p:nvSpPr>
          <p:cNvPr id="3" name="Content Placeholder 2"/>
          <p:cNvSpPr>
            <a:spLocks noGrp="1"/>
          </p:cNvSpPr>
          <p:nvPr>
            <p:ph idx="1"/>
          </p:nvPr>
        </p:nvSpPr>
        <p:spPr/>
        <p:txBody>
          <a:bodyPr>
            <a:normAutofit fontScale="62500" lnSpcReduction="20000"/>
          </a:bodyPr>
          <a:lstStyle/>
          <a:p>
            <a:r>
              <a:rPr lang="en-US" dirty="0"/>
              <a:t>For content-based businesses, the most pressing problem is usually creating the content itself, rather than adding many new features. </a:t>
            </a:r>
            <a:endParaRPr lang="en-US" dirty="0" smtClean="0"/>
          </a:p>
          <a:p>
            <a:r>
              <a:rPr lang="en-US" dirty="0" smtClean="0"/>
              <a:t>A </a:t>
            </a:r>
            <a:r>
              <a:rPr lang="en-US" dirty="0"/>
              <a:t>popular feature for content sites are social sharing plugins that automatically add social media buttons to all content, making it easy for visitors to promote content in their own feeds. </a:t>
            </a:r>
            <a:endParaRPr lang="en-US" dirty="0" smtClean="0"/>
          </a:p>
          <a:p>
            <a:pPr lvl="1"/>
            <a:r>
              <a:rPr lang="en-US" dirty="0" smtClean="0"/>
              <a:t>The </a:t>
            </a:r>
            <a:r>
              <a:rPr lang="en-US" dirty="0"/>
              <a:t>‘</a:t>
            </a:r>
            <a:r>
              <a:rPr lang="en-US" dirty="0" err="1"/>
              <a:t>AddToAny</a:t>
            </a:r>
            <a:r>
              <a:rPr lang="en-US" dirty="0"/>
              <a:t> Share Buttons’ is a popular choice, but there are many others. </a:t>
            </a:r>
            <a:endParaRPr lang="en-US" dirty="0" smtClean="0"/>
          </a:p>
          <a:p>
            <a:pPr lvl="1"/>
            <a:r>
              <a:rPr lang="en-US" dirty="0" smtClean="0"/>
              <a:t>To </a:t>
            </a:r>
            <a:r>
              <a:rPr lang="en-US" dirty="0"/>
              <a:t>keep visitors engaged, it’s useful to recommend other popular or related content on site to encourage them to read more. ‘WordPress Popular Posts’ is a plugin that makes visible the most popular content on site, while the multi-featured ‘Jetpack’ plugin includes a related posts widget</a:t>
            </a:r>
            <a:r>
              <a:rPr lang="en-US" dirty="0" smtClean="0"/>
              <a:t>.</a:t>
            </a:r>
            <a:endParaRPr lang="en-US" dirty="0"/>
          </a:p>
          <a:p>
            <a:r>
              <a:rPr lang="en-US" dirty="0"/>
              <a:t>Content-based businesses often try advertising as a revenue model. </a:t>
            </a:r>
            <a:endParaRPr lang="en-US" dirty="0" smtClean="0"/>
          </a:p>
          <a:p>
            <a:pPr lvl="1"/>
            <a:r>
              <a:rPr lang="en-US" dirty="0" smtClean="0"/>
              <a:t>One </a:t>
            </a:r>
            <a:r>
              <a:rPr lang="en-US" dirty="0"/>
              <a:t>of the largest advertising networks for small publishers is Google </a:t>
            </a:r>
            <a:r>
              <a:rPr lang="en-US" dirty="0" smtClean="0"/>
              <a:t>AdSense. </a:t>
            </a:r>
            <a:r>
              <a:rPr lang="en-US" dirty="0"/>
              <a:t>Plugins such as ‘Ad Inserter’ make inserting AdSense into WordPress sites easier</a:t>
            </a:r>
            <a:r>
              <a:rPr lang="en-US" dirty="0" smtClean="0"/>
              <a:t>.</a:t>
            </a:r>
            <a:endParaRPr lang="en-US" dirty="0"/>
          </a:p>
          <a:p>
            <a:r>
              <a:rPr lang="en-US" dirty="0"/>
              <a:t>For community-based businesses, </a:t>
            </a:r>
            <a:r>
              <a:rPr lang="en-US" dirty="0" smtClean="0"/>
              <a:t>to create </a:t>
            </a:r>
            <a:r>
              <a:rPr lang="en-US" dirty="0"/>
              <a:t>a more fully featured forum or discussion board, a discussion plugin such as ‘</a:t>
            </a:r>
            <a:r>
              <a:rPr lang="en-US" dirty="0" err="1"/>
              <a:t>bbPress</a:t>
            </a:r>
            <a:r>
              <a:rPr lang="en-US" dirty="0"/>
              <a:t>’ can be added. </a:t>
            </a:r>
            <a:endParaRPr lang="en-US" dirty="0" smtClean="0"/>
          </a:p>
          <a:p>
            <a:pPr lvl="1"/>
            <a:r>
              <a:rPr lang="en-US" dirty="0" smtClean="0"/>
              <a:t>Other </a:t>
            </a:r>
            <a:r>
              <a:rPr lang="en-US" dirty="0"/>
              <a:t>specialized types of community can be created with plugins for business directory and review sites, such as the ‘Business Directory Plugin’, that creates a Yelp-like review site</a:t>
            </a:r>
            <a:r>
              <a:rPr lang="en-US" dirty="0" smtClean="0"/>
              <a:t>.</a:t>
            </a:r>
            <a:endParaRPr lang="en-US" dirty="0"/>
          </a:p>
          <a:p>
            <a:pPr lvl="1"/>
            <a:r>
              <a:rPr lang="en-US" dirty="0"/>
              <a:t>A simpler option for reviews is to use a plugin such as ‘WP Product Review Lite’, which allows the content of any post to be reviewed. </a:t>
            </a:r>
            <a:endParaRPr lang="en-US" dirty="0" smtClean="0"/>
          </a:p>
          <a:p>
            <a:pPr lvl="1"/>
            <a:r>
              <a:rPr lang="en-US" dirty="0" smtClean="0"/>
              <a:t>To </a:t>
            </a:r>
            <a:r>
              <a:rPr lang="en-US" dirty="0"/>
              <a:t>create a fully featured social media site, complete with profiles friending, and news feeds, ‘</a:t>
            </a:r>
            <a:r>
              <a:rPr lang="en-US" dirty="0" err="1"/>
              <a:t>BuddyPress</a:t>
            </a:r>
            <a:r>
              <a:rPr lang="en-US" dirty="0"/>
              <a:t>’ is the plugin of choice. </a:t>
            </a:r>
          </a:p>
        </p:txBody>
      </p:sp>
    </p:spTree>
    <p:extLst>
      <p:ext uri="{BB962C8B-B14F-4D97-AF65-F5344CB8AC3E}">
        <p14:creationId xmlns:p14="http://schemas.microsoft.com/office/powerpoint/2010/main" val="1392587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Features for Online Stores</a:t>
            </a:r>
            <a:endParaRPr lang="en-US" dirty="0"/>
          </a:p>
        </p:txBody>
      </p:sp>
      <p:sp>
        <p:nvSpPr>
          <p:cNvPr id="3" name="Content Placeholder 2"/>
          <p:cNvSpPr>
            <a:spLocks noGrp="1"/>
          </p:cNvSpPr>
          <p:nvPr>
            <p:ph idx="1"/>
          </p:nvPr>
        </p:nvSpPr>
        <p:spPr/>
        <p:txBody>
          <a:bodyPr>
            <a:noAutofit/>
          </a:bodyPr>
          <a:lstStyle/>
          <a:p>
            <a:r>
              <a:rPr lang="en-US" sz="2000" dirty="0"/>
              <a:t>A very simple online store can be created with a payment </a:t>
            </a:r>
            <a:r>
              <a:rPr lang="en-US" sz="2000" dirty="0" smtClean="0"/>
              <a:t>button, with the help of a plugin </a:t>
            </a:r>
            <a:r>
              <a:rPr lang="en-US" sz="2000" dirty="0"/>
              <a:t>such as ‘PayPal Buy Now </a:t>
            </a:r>
            <a:r>
              <a:rPr lang="en-US" sz="2000" dirty="0" smtClean="0"/>
              <a:t>Button’.</a:t>
            </a:r>
          </a:p>
          <a:p>
            <a:r>
              <a:rPr lang="en-US" sz="2000" dirty="0" smtClean="0"/>
              <a:t>The </a:t>
            </a:r>
            <a:r>
              <a:rPr lang="en-US" sz="2000" dirty="0"/>
              <a:t>‘</a:t>
            </a:r>
            <a:r>
              <a:rPr lang="en-US" sz="2000" dirty="0" err="1"/>
              <a:t>WooCommerce</a:t>
            </a:r>
            <a:r>
              <a:rPr lang="en-US" sz="2000" dirty="0"/>
              <a:t>’ plugin has become the most popular way to turn a WordPress site into a full online store. </a:t>
            </a:r>
            <a:endParaRPr lang="en-US" sz="2000" dirty="0" smtClean="0"/>
          </a:p>
          <a:p>
            <a:pPr lvl="1"/>
            <a:r>
              <a:rPr lang="en-US" sz="1600" dirty="0" smtClean="0"/>
              <a:t>In </a:t>
            </a:r>
            <a:r>
              <a:rPr lang="en-US" sz="1600" dirty="0"/>
              <a:t>addition to the base ‘</a:t>
            </a:r>
            <a:r>
              <a:rPr lang="en-US" sz="1600" dirty="0" err="1"/>
              <a:t>WooCommerce</a:t>
            </a:r>
            <a:r>
              <a:rPr lang="en-US" sz="1600" dirty="0"/>
              <a:t>’ plugin, there are dozens of additional plugins to add new payment methods, new shipping methods, and many other features to </a:t>
            </a:r>
            <a:r>
              <a:rPr lang="en-US" sz="1600" dirty="0" err="1"/>
              <a:t>WooCommerce</a:t>
            </a:r>
            <a:r>
              <a:rPr lang="en-US" sz="1600" dirty="0"/>
              <a:t> sites. </a:t>
            </a:r>
            <a:endParaRPr lang="en-US" sz="1600" dirty="0" smtClean="0"/>
          </a:p>
          <a:p>
            <a:r>
              <a:rPr lang="en-US" sz="2000" dirty="0" smtClean="0"/>
              <a:t>Live </a:t>
            </a:r>
            <a:r>
              <a:rPr lang="en-US" sz="2000" dirty="0"/>
              <a:t>customer service and support can be a powerful way of increasing online sales. </a:t>
            </a:r>
            <a:endParaRPr lang="en-US" sz="2000" dirty="0" smtClean="0"/>
          </a:p>
          <a:p>
            <a:pPr lvl="1"/>
            <a:r>
              <a:rPr lang="en-US" sz="1600" dirty="0" smtClean="0"/>
              <a:t>A </a:t>
            </a:r>
            <a:r>
              <a:rPr lang="en-US" sz="1600" dirty="0"/>
              <a:t>chat feature that integrates with another chat service, such as the ‘</a:t>
            </a:r>
            <a:r>
              <a:rPr lang="en-US" sz="1600" dirty="0" err="1"/>
              <a:t>Zendesk</a:t>
            </a:r>
            <a:r>
              <a:rPr lang="en-US" sz="1600" dirty="0"/>
              <a:t> Chat’ plugin mentioned above, can be useful for online stores, as can a stand-alone chat feature such as the plugin ‘WP Live Chat Support</a:t>
            </a:r>
            <a:r>
              <a:rPr lang="en-US" sz="1600" dirty="0" smtClean="0"/>
              <a:t>’.</a:t>
            </a:r>
            <a:endParaRPr lang="en-US" sz="1600" dirty="0"/>
          </a:p>
          <a:p>
            <a:r>
              <a:rPr lang="en-US" sz="2000" dirty="0"/>
              <a:t>Another option for online stores is to use an outside paid service, such as Shopify, to host the actual store and complete sales transactions. </a:t>
            </a:r>
            <a:endParaRPr lang="en-US" sz="2000" dirty="0" smtClean="0"/>
          </a:p>
          <a:p>
            <a:pPr lvl="1"/>
            <a:r>
              <a:rPr lang="en-US" sz="1600" dirty="0" smtClean="0"/>
              <a:t>The </a:t>
            </a:r>
            <a:r>
              <a:rPr lang="en-US" sz="1600" dirty="0"/>
              <a:t>prototype site could either feature Shopify ‘Buy Now’ buttons, along with additional content, discussion, or customer features, or integrate with Shopify using a plugin such as ‘WP Shopify</a:t>
            </a:r>
            <a:r>
              <a:rPr lang="en-US" sz="1600" dirty="0" smtClean="0"/>
              <a:t>’.</a:t>
            </a:r>
            <a:endParaRPr lang="en-US" sz="1600" dirty="0"/>
          </a:p>
        </p:txBody>
      </p:sp>
    </p:spTree>
    <p:extLst>
      <p:ext uri="{BB962C8B-B14F-4D97-AF65-F5344CB8AC3E}">
        <p14:creationId xmlns:p14="http://schemas.microsoft.com/office/powerpoint/2010/main" val="1657521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Features for </a:t>
            </a:r>
            <a:br>
              <a:rPr lang="en-US" dirty="0" smtClean="0"/>
            </a:br>
            <a:r>
              <a:rPr lang="en-US" dirty="0" smtClean="0"/>
              <a:t>Matchmaker Businesses</a:t>
            </a:r>
            <a:endParaRPr lang="en-US" dirty="0"/>
          </a:p>
        </p:txBody>
      </p:sp>
      <p:sp>
        <p:nvSpPr>
          <p:cNvPr id="3" name="Content Placeholder 2"/>
          <p:cNvSpPr>
            <a:spLocks noGrp="1"/>
          </p:cNvSpPr>
          <p:nvPr>
            <p:ph idx="1"/>
          </p:nvPr>
        </p:nvSpPr>
        <p:spPr/>
        <p:txBody>
          <a:bodyPr>
            <a:normAutofit fontScale="77500" lnSpcReduction="20000"/>
          </a:bodyPr>
          <a:lstStyle/>
          <a:p>
            <a:r>
              <a:rPr lang="en-US" dirty="0"/>
              <a:t>Simple matchmaking can be done by manually entering information about potential matches on pages or posts, then allowing customers to express interest via comments or contact forms. </a:t>
            </a:r>
            <a:endParaRPr lang="en-US" dirty="0" smtClean="0"/>
          </a:p>
          <a:p>
            <a:r>
              <a:rPr lang="en-US" dirty="0" smtClean="0"/>
              <a:t>A </a:t>
            </a:r>
            <a:r>
              <a:rPr lang="en-US" dirty="0"/>
              <a:t>membership plugin such as ‘Ultimate Member’ is a popular choice for letting customer sign up on their own, and adding customized information to their profiles. </a:t>
            </a:r>
            <a:endParaRPr lang="en-US" dirty="0" smtClean="0"/>
          </a:p>
          <a:p>
            <a:r>
              <a:rPr lang="en-US" dirty="0" smtClean="0"/>
              <a:t>A </a:t>
            </a:r>
            <a:r>
              <a:rPr lang="en-US" dirty="0"/>
              <a:t>social login plugin such as ‘</a:t>
            </a:r>
            <a:r>
              <a:rPr lang="en-US" dirty="0" err="1"/>
              <a:t>Nextend</a:t>
            </a:r>
            <a:r>
              <a:rPr lang="en-US" dirty="0"/>
              <a:t> Social Login and Register’ can encourage membership by not burdening customers with the need to set up another yet another account and password. </a:t>
            </a:r>
            <a:endParaRPr lang="en-US" dirty="0" smtClean="0"/>
          </a:p>
          <a:p>
            <a:r>
              <a:rPr lang="en-US" dirty="0" smtClean="0"/>
              <a:t>If </a:t>
            </a:r>
            <a:r>
              <a:rPr lang="en-US" dirty="0"/>
              <a:t>matchmaking will be restricted to paid customers, a plugin such as ‘Simple Membership’ will allow only paid customers to access specific site content</a:t>
            </a:r>
            <a:r>
              <a:rPr lang="en-US" dirty="0" smtClean="0"/>
              <a:t>.</a:t>
            </a:r>
            <a:endParaRPr lang="en-US" dirty="0"/>
          </a:p>
          <a:p>
            <a:r>
              <a:rPr lang="en-US" dirty="0"/>
              <a:t>A different possibility for a more self-service matchmaking approach is to repurpose a classified ads feature. </a:t>
            </a:r>
            <a:endParaRPr lang="en-US" dirty="0" smtClean="0"/>
          </a:p>
          <a:p>
            <a:pPr lvl="1"/>
            <a:r>
              <a:rPr lang="en-US" dirty="0" smtClean="0"/>
              <a:t>A </a:t>
            </a:r>
            <a:r>
              <a:rPr lang="en-US" dirty="0"/>
              <a:t>plugin such as ‘</a:t>
            </a:r>
            <a:r>
              <a:rPr lang="en-US" dirty="0" err="1"/>
              <a:t>WPAdverts</a:t>
            </a:r>
            <a:r>
              <a:rPr lang="en-US" dirty="0"/>
              <a:t>’ will turn a prototype into a classified ad site, allowing buyers and sellers to perform transactions with each other, and provide the option of charging customers for posting ads</a:t>
            </a:r>
            <a:r>
              <a:rPr lang="en-US" dirty="0" smtClean="0"/>
              <a:t>.</a:t>
            </a:r>
            <a:endParaRPr lang="en-US" dirty="0"/>
          </a:p>
        </p:txBody>
      </p:sp>
    </p:spTree>
    <p:extLst>
      <p:ext uri="{BB962C8B-B14F-4D97-AF65-F5344CB8AC3E}">
        <p14:creationId xmlns:p14="http://schemas.microsoft.com/office/powerpoint/2010/main" val="1831157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Useful Features for Promoting an Existing Business</a:t>
            </a:r>
          </a:p>
        </p:txBody>
      </p:sp>
      <p:sp>
        <p:nvSpPr>
          <p:cNvPr id="3" name="Content Placeholder 2"/>
          <p:cNvSpPr>
            <a:spLocks noGrp="1"/>
          </p:cNvSpPr>
          <p:nvPr>
            <p:ph idx="1"/>
          </p:nvPr>
        </p:nvSpPr>
        <p:spPr/>
        <p:txBody>
          <a:bodyPr>
            <a:noAutofit/>
          </a:bodyPr>
          <a:lstStyle/>
          <a:p>
            <a:r>
              <a:rPr lang="en-US" sz="2000" dirty="0" smtClean="0"/>
              <a:t>A </a:t>
            </a:r>
            <a:r>
              <a:rPr lang="en-US" sz="2000" dirty="0"/>
              <a:t>typical business promotion site may not need much in the way of additional features. </a:t>
            </a:r>
            <a:endParaRPr lang="en-US" sz="2000" dirty="0" smtClean="0"/>
          </a:p>
          <a:p>
            <a:pPr lvl="1"/>
            <a:r>
              <a:rPr lang="en-US" sz="1600" dirty="0"/>
              <a:t>Adding and editing content </a:t>
            </a:r>
            <a:r>
              <a:rPr lang="en-US" sz="1600" dirty="0" smtClean="0"/>
              <a:t>is </a:t>
            </a:r>
            <a:r>
              <a:rPr lang="en-US" sz="1600" dirty="0"/>
              <a:t>the number one challenge for small business sites.</a:t>
            </a:r>
          </a:p>
          <a:p>
            <a:pPr lvl="1"/>
            <a:r>
              <a:rPr lang="en-US" sz="1600" dirty="0" smtClean="0"/>
              <a:t>Clear </a:t>
            </a:r>
            <a:r>
              <a:rPr lang="en-US" sz="1600" dirty="0"/>
              <a:t>content, high quality images, easy to understand menus, and a prominent search function are the first priorities for business promotion sites</a:t>
            </a:r>
            <a:r>
              <a:rPr lang="en-US" sz="1600" dirty="0" smtClean="0"/>
              <a:t>.</a:t>
            </a:r>
            <a:endParaRPr lang="en-US" sz="1600" dirty="0"/>
          </a:p>
          <a:p>
            <a:r>
              <a:rPr lang="en-US" sz="2000" dirty="0"/>
              <a:t>It can be useful to add standard small business features to a prototype site. </a:t>
            </a:r>
            <a:endParaRPr lang="en-US" sz="2000" dirty="0" smtClean="0"/>
          </a:p>
          <a:p>
            <a:pPr lvl="1"/>
            <a:r>
              <a:rPr lang="en-US" sz="1600" dirty="0" smtClean="0"/>
              <a:t>Typical </a:t>
            </a:r>
            <a:r>
              <a:rPr lang="en-US" sz="1600" dirty="0"/>
              <a:t>features include contact forms as discussed earlier, a Google map for business location, displaying business hours in a standard format (using a plugin such as ‘Business Hours Indicator’), collecting and displaying customer testimonials (using the ‘Strong Testimonials’ plugin), and showing a Frequently Asked Questions list (using the ‘</a:t>
            </a:r>
            <a:r>
              <a:rPr lang="en-US" sz="1600" dirty="0" err="1"/>
              <a:t>Arconix</a:t>
            </a:r>
            <a:r>
              <a:rPr lang="en-US" sz="1600" dirty="0"/>
              <a:t> FAQ’ or similar plugin</a:t>
            </a:r>
            <a:r>
              <a:rPr lang="en-US" sz="1600" dirty="0" smtClean="0"/>
              <a:t>).</a:t>
            </a:r>
            <a:endParaRPr lang="en-US" sz="1600" dirty="0"/>
          </a:p>
          <a:p>
            <a:r>
              <a:rPr lang="en-US" sz="2000" dirty="0"/>
              <a:t>For business promotion, one of the most powerful methods of attracting and engaging new customers is to build a list of email addresses, and communicate with subscribers via regular newsletters. </a:t>
            </a:r>
            <a:endParaRPr lang="en-US" sz="2000" dirty="0" smtClean="0"/>
          </a:p>
          <a:p>
            <a:pPr lvl="1"/>
            <a:r>
              <a:rPr lang="en-US" sz="1600" dirty="0" err="1" smtClean="0"/>
              <a:t>MailChimp</a:t>
            </a:r>
            <a:r>
              <a:rPr lang="en-US" sz="1600" dirty="0" smtClean="0"/>
              <a:t> </a:t>
            </a:r>
            <a:r>
              <a:rPr lang="en-US" sz="1600" dirty="0"/>
              <a:t>is a popular choice because it is free to use for the first few thousand email addresses. The official </a:t>
            </a:r>
            <a:r>
              <a:rPr lang="en-US" sz="1600" dirty="0" err="1"/>
              <a:t>MailChimp</a:t>
            </a:r>
            <a:r>
              <a:rPr lang="en-US" sz="1600" dirty="0"/>
              <a:t> integration plugin ‘</a:t>
            </a:r>
            <a:r>
              <a:rPr lang="en-US" sz="1600" dirty="0" err="1"/>
              <a:t>MailChimp</a:t>
            </a:r>
            <a:r>
              <a:rPr lang="en-US" sz="1600" dirty="0"/>
              <a:t> for WordPress’ is widely used in the WordPress community. </a:t>
            </a:r>
          </a:p>
        </p:txBody>
      </p:sp>
    </p:spTree>
    <p:extLst>
      <p:ext uri="{BB962C8B-B14F-4D97-AF65-F5344CB8AC3E}">
        <p14:creationId xmlns:p14="http://schemas.microsoft.com/office/powerpoint/2010/main" val="301457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16</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16</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Configure and activate a new plugin on your WordPress site.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site with new plugin working.</a:t>
                      </a:r>
                    </a:p>
                  </a:txBody>
                  <a:tcPr marL="68580" marR="68580" marT="0" marB="0"/>
                </a:tc>
              </a:tr>
            </a:tbl>
          </a:graphicData>
        </a:graphic>
      </p:graphicFrame>
    </p:spTree>
    <p:extLst>
      <p:ext uri="{BB962C8B-B14F-4D97-AF65-F5344CB8AC3E}">
        <p14:creationId xmlns:p14="http://schemas.microsoft.com/office/powerpoint/2010/main" val="522333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Choose three plugins that are appropriate for your type of digital business. </a:t>
            </a:r>
            <a:endParaRPr lang="en-US" dirty="0" smtClean="0"/>
          </a:p>
          <a:p>
            <a:r>
              <a:rPr lang="en-US" smtClean="0"/>
              <a:t>Discuss </a:t>
            </a:r>
            <a:r>
              <a:rPr lang="en-US" dirty="0"/>
              <a:t>what business benefits are likely to result from each of their features</a:t>
            </a:r>
            <a:r>
              <a:rPr lang="en-US"/>
              <a:t>. </a:t>
            </a:r>
            <a:endParaRPr lang="en-US" smtClean="0"/>
          </a:p>
          <a:p>
            <a:r>
              <a:rPr lang="en-US" smtClean="0"/>
              <a:t>Install </a:t>
            </a:r>
            <a:r>
              <a:rPr lang="en-US" dirty="0"/>
              <a:t>and configure these plugins on your prototype site.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9854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with New Features!</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tens </a:t>
            </a:r>
            <a:r>
              <a:rPr lang="en-US" dirty="0"/>
              <a:t>of thousands of freely available WordPress plugins, not to mention the many professional plugins that are for sale. </a:t>
            </a:r>
            <a:endParaRPr lang="en-US" dirty="0" smtClean="0"/>
          </a:p>
          <a:p>
            <a:r>
              <a:rPr lang="en-US" dirty="0" smtClean="0"/>
              <a:t>Try adding many different </a:t>
            </a:r>
            <a:r>
              <a:rPr lang="en-US" dirty="0"/>
              <a:t>features to your business prototypes if you feel they might make a real difference to your digital </a:t>
            </a:r>
            <a:r>
              <a:rPr lang="en-US" dirty="0" smtClean="0"/>
              <a:t>business, but don’t add </a:t>
            </a:r>
            <a:r>
              <a:rPr lang="en-US" dirty="0"/>
              <a:t>new features to an MVP that will confuse potential customers. </a:t>
            </a:r>
            <a:endParaRPr lang="en-US" dirty="0" smtClean="0"/>
          </a:p>
          <a:p>
            <a:r>
              <a:rPr lang="en-US" dirty="0" smtClean="0"/>
              <a:t>Consider creating a separate WordPress site in a subdirectory such as /test or /dev to try unknown plugins.</a:t>
            </a:r>
          </a:p>
          <a:p>
            <a:r>
              <a:rPr lang="en-US" dirty="0" smtClean="0"/>
              <a:t>Consider adding additional users to your prototype who can help test new features.</a:t>
            </a:r>
          </a:p>
        </p:txBody>
      </p:sp>
    </p:spTree>
    <p:extLst>
      <p:ext uri="{BB962C8B-B14F-4D97-AF65-F5344CB8AC3E}">
        <p14:creationId xmlns:p14="http://schemas.microsoft.com/office/powerpoint/2010/main" val="1324918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17</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17</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Add a new user to your WordPress site.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site with new user logged in.</a:t>
                      </a:r>
                    </a:p>
                  </a:txBody>
                  <a:tcPr marL="68580" marR="68580" marT="0" marB="0"/>
                </a:tc>
              </a:tr>
            </a:tbl>
          </a:graphicData>
        </a:graphic>
      </p:graphicFrame>
    </p:spTree>
    <p:extLst>
      <p:ext uri="{BB962C8B-B14F-4D97-AF65-F5344CB8AC3E}">
        <p14:creationId xmlns:p14="http://schemas.microsoft.com/office/powerpoint/2010/main" val="2100444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Customization: </a:t>
            </a:r>
            <a:br>
              <a:rPr lang="en-US" dirty="0" smtClean="0"/>
            </a:br>
            <a:r>
              <a:rPr lang="en-US" dirty="0" smtClean="0"/>
              <a:t>Changing the Code</a:t>
            </a:r>
            <a:endParaRPr lang="en-US" dirty="0"/>
          </a:p>
        </p:txBody>
      </p:sp>
      <p:sp>
        <p:nvSpPr>
          <p:cNvPr id="3" name="Content Placeholder 2"/>
          <p:cNvSpPr>
            <a:spLocks noGrp="1"/>
          </p:cNvSpPr>
          <p:nvPr>
            <p:ph idx="1"/>
          </p:nvPr>
        </p:nvSpPr>
        <p:spPr/>
        <p:txBody>
          <a:bodyPr>
            <a:normAutofit fontScale="62500" lnSpcReduction="20000"/>
          </a:bodyPr>
          <a:lstStyle/>
          <a:p>
            <a:r>
              <a:rPr lang="en-US" dirty="0"/>
              <a:t>S</a:t>
            </a:r>
            <a:r>
              <a:rPr lang="en-US" dirty="0" smtClean="0"/>
              <a:t>ometimes </a:t>
            </a:r>
            <a:r>
              <a:rPr lang="en-US" dirty="0"/>
              <a:t>everything is right about a theme except for one little thing—a font size here, or a color there—and there’s no customization option to change it. In these situations, it might be useful </a:t>
            </a:r>
            <a:r>
              <a:rPr lang="en-US" dirty="0" smtClean="0"/>
              <a:t>to </a:t>
            </a:r>
            <a:r>
              <a:rPr lang="en-US" dirty="0"/>
              <a:t>change or add CSS rules to a site’s theme</a:t>
            </a:r>
            <a:r>
              <a:rPr lang="en-US" dirty="0" smtClean="0"/>
              <a:t>.</a:t>
            </a:r>
            <a:endParaRPr lang="en-US" dirty="0"/>
          </a:p>
          <a:p>
            <a:r>
              <a:rPr lang="en-US" dirty="0" smtClean="0"/>
              <a:t>WordPress </a:t>
            </a:r>
            <a:r>
              <a:rPr lang="en-US" dirty="0"/>
              <a:t>themes normally use </a:t>
            </a:r>
            <a:r>
              <a:rPr lang="en-US" dirty="0" smtClean="0"/>
              <a:t>CSS classes to set rules. </a:t>
            </a:r>
            <a:r>
              <a:rPr lang="en-US" dirty="0"/>
              <a:t>To set rules using classes, the HTML and CSS code will look something like </a:t>
            </a:r>
            <a:r>
              <a:rPr lang="en-US" dirty="0" smtClean="0"/>
              <a:t>this, </a:t>
            </a:r>
            <a:r>
              <a:rPr lang="en-US" dirty="0"/>
              <a:t>if we wanted to make a particular paragraph white </a:t>
            </a:r>
            <a:r>
              <a:rPr lang="en-US" dirty="0" smtClean="0"/>
              <a:t>color using a class called ’site-description’:</a:t>
            </a:r>
            <a:endParaRPr lang="en-US" dirty="0"/>
          </a:p>
          <a:p>
            <a:pPr marL="457200" lvl="1" indent="0">
              <a:buNone/>
            </a:pPr>
            <a:r>
              <a:rPr lang="en-US" b="1" dirty="0"/>
              <a:t>&lt;p class="site-description"&gt;</a:t>
            </a:r>
            <a:r>
              <a:rPr lang="en-US" dirty="0"/>
              <a:t>            </a:t>
            </a:r>
            <a:br>
              <a:rPr lang="en-US" dirty="0"/>
            </a:br>
            <a:r>
              <a:rPr lang="en-US" dirty="0"/>
              <a:t>     </a:t>
            </a:r>
            <a:r>
              <a:rPr lang="en-US" b="1" dirty="0"/>
              <a:t>Your site tagline here.</a:t>
            </a:r>
            <a:r>
              <a:rPr lang="en-US" dirty="0"/>
              <a:t>   </a:t>
            </a:r>
            <a:br>
              <a:rPr lang="en-US" dirty="0"/>
            </a:br>
            <a:r>
              <a:rPr lang="en-US" b="1" dirty="0"/>
              <a:t>&lt;/p&gt;</a:t>
            </a:r>
            <a:r>
              <a:rPr lang="en-US" dirty="0"/>
              <a:t> </a:t>
            </a:r>
          </a:p>
          <a:p>
            <a:pPr marL="457200" lvl="1" indent="0">
              <a:buNone/>
            </a:pPr>
            <a:r>
              <a:rPr lang="en-US" b="1" dirty="0"/>
              <a:t>.site-description {</a:t>
            </a:r>
            <a:r>
              <a:rPr lang="en-US" b="1" dirty="0" err="1"/>
              <a:t>color:white</a:t>
            </a:r>
            <a:r>
              <a:rPr lang="en-US" b="1" dirty="0" smtClean="0"/>
              <a:t>;}</a:t>
            </a:r>
            <a:endParaRPr lang="en-US" dirty="0"/>
          </a:p>
          <a:p>
            <a:r>
              <a:rPr lang="en-US" dirty="0"/>
              <a:t>The main difficulty in adding CSS code is finding the right </a:t>
            </a:r>
            <a:r>
              <a:rPr lang="en-US" dirty="0" smtClean="0"/>
              <a:t>class for </a:t>
            </a:r>
            <a:r>
              <a:rPr lang="en-US" dirty="0"/>
              <a:t>a particular screen element that needs to be changed. </a:t>
            </a:r>
            <a:endParaRPr lang="en-US" dirty="0" smtClean="0"/>
          </a:p>
          <a:p>
            <a:pPr lvl="1"/>
            <a:r>
              <a:rPr lang="en-US" dirty="0" smtClean="0"/>
              <a:t>Web </a:t>
            </a:r>
            <a:r>
              <a:rPr lang="en-US" dirty="0"/>
              <a:t>browsers such as Firefox and Chrome have developer tools that allow designers to click on parts of a web page and find the exact CSS rules that apply, including the selectors. </a:t>
            </a:r>
            <a:endParaRPr lang="en-US" dirty="0" smtClean="0"/>
          </a:p>
          <a:p>
            <a:pPr lvl="1"/>
            <a:r>
              <a:rPr lang="en-US" dirty="0" smtClean="0"/>
              <a:t>An </a:t>
            </a:r>
            <a:r>
              <a:rPr lang="en-US" dirty="0"/>
              <a:t>easier method is to use a WordPress plugin such as ‘</a:t>
            </a:r>
            <a:r>
              <a:rPr lang="en-US" dirty="0" err="1"/>
              <a:t>SiteOrigin</a:t>
            </a:r>
            <a:r>
              <a:rPr lang="en-US" dirty="0"/>
              <a:t> CSS’, which allows designers to point and click at parts of the screen and add CSS rules without knowing the exact selectors. </a:t>
            </a:r>
            <a:endParaRPr lang="en-US" dirty="0" smtClean="0"/>
          </a:p>
          <a:p>
            <a:r>
              <a:rPr lang="en-US" dirty="0" smtClean="0"/>
              <a:t>CSS </a:t>
            </a:r>
            <a:r>
              <a:rPr lang="en-US" dirty="0"/>
              <a:t>can be used to make an element visible or not, without changing any of the underlying code. </a:t>
            </a:r>
            <a:endParaRPr lang="en-US" dirty="0" smtClean="0"/>
          </a:p>
          <a:p>
            <a:pPr lvl="1"/>
            <a:r>
              <a:rPr lang="en-US" dirty="0" smtClean="0"/>
              <a:t>For </a:t>
            </a:r>
            <a:r>
              <a:rPr lang="en-US" dirty="0"/>
              <a:t>example, to remove the standard ‘Powered by WordPress’ message in the footer of the ‘Twenty Seventeen’ theme, this rule can be added to ‘Additional CSS’, hiding all content within the class ‘site-info</a:t>
            </a:r>
            <a:r>
              <a:rPr lang="en-US" dirty="0" smtClean="0"/>
              <a:t>’:</a:t>
            </a:r>
            <a:endParaRPr lang="en-US" dirty="0"/>
          </a:p>
          <a:p>
            <a:pPr marL="457200" lvl="1" indent="0">
              <a:buNone/>
            </a:pPr>
            <a:r>
              <a:rPr lang="en-US" b="1" dirty="0"/>
              <a:t>.</a:t>
            </a:r>
            <a:r>
              <a:rPr lang="en-US" b="1" dirty="0" smtClean="0"/>
              <a:t>site-info {</a:t>
            </a:r>
            <a:r>
              <a:rPr lang="en-US" b="1" dirty="0" err="1"/>
              <a:t>visibility:hidden</a:t>
            </a:r>
            <a:r>
              <a:rPr lang="en-US" b="1" dirty="0" smtClean="0"/>
              <a:t>;}</a:t>
            </a:r>
            <a:endParaRPr lang="en-US" dirty="0"/>
          </a:p>
        </p:txBody>
      </p:sp>
    </p:spTree>
    <p:extLst>
      <p:ext uri="{BB962C8B-B14F-4D97-AF65-F5344CB8AC3E}">
        <p14:creationId xmlns:p14="http://schemas.microsoft.com/office/powerpoint/2010/main" val="1828068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18</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18</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Customize a style sheet rule on your WordPress site.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site with customized style sheet rule.</a:t>
                      </a:r>
                    </a:p>
                  </a:txBody>
                  <a:tcPr marL="68580" marR="68580" marT="0" marB="0"/>
                </a:tc>
              </a:tr>
            </a:tbl>
          </a:graphicData>
        </a:graphic>
      </p:graphicFrame>
    </p:spTree>
    <p:extLst>
      <p:ext uri="{BB962C8B-B14F-4D97-AF65-F5344CB8AC3E}">
        <p14:creationId xmlns:p14="http://schemas.microsoft.com/office/powerpoint/2010/main" val="294136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and Key Takeaways</a:t>
            </a:r>
            <a:endParaRPr lang="en-US" dirty="0"/>
          </a:p>
        </p:txBody>
      </p:sp>
      <p:sp>
        <p:nvSpPr>
          <p:cNvPr id="6" name="Content Placeholder 5"/>
          <p:cNvSpPr>
            <a:spLocks noGrp="1"/>
          </p:cNvSpPr>
          <p:nvPr>
            <p:ph idx="1"/>
          </p:nvPr>
        </p:nvSpPr>
        <p:spPr/>
        <p:txBody>
          <a:bodyPr>
            <a:normAutofit fontScale="85000" lnSpcReduction="10000"/>
          </a:bodyPr>
          <a:lstStyle/>
          <a:p>
            <a:r>
              <a:rPr lang="en-US" dirty="0"/>
              <a:t>An important benefit of using content management software for prototypes is the ability to add new features without having to code</a:t>
            </a:r>
            <a:r>
              <a:rPr lang="en-US" dirty="0" smtClean="0"/>
              <a:t>.</a:t>
            </a:r>
          </a:p>
          <a:p>
            <a:r>
              <a:rPr lang="en-US" dirty="0" smtClean="0"/>
              <a:t>New </a:t>
            </a:r>
            <a:r>
              <a:rPr lang="en-US" dirty="0"/>
              <a:t>add-ons include </a:t>
            </a:r>
            <a:r>
              <a:rPr lang="en-US" i="1" dirty="0"/>
              <a:t>front-end features</a:t>
            </a:r>
            <a:r>
              <a:rPr lang="en-US" dirty="0"/>
              <a:t> that customers interact with, such as a contact form; </a:t>
            </a:r>
            <a:r>
              <a:rPr lang="en-US" i="1" dirty="0"/>
              <a:t>back-end features</a:t>
            </a:r>
            <a:r>
              <a:rPr lang="en-US" dirty="0"/>
              <a:t> that work behind the scenes, such as providing additional security protection; and </a:t>
            </a:r>
            <a:r>
              <a:rPr lang="en-US" i="1" dirty="0"/>
              <a:t>integration features</a:t>
            </a:r>
            <a:r>
              <a:rPr lang="en-US" dirty="0"/>
              <a:t> that connect to other Internet services, such as a Twitter feed or a map.</a:t>
            </a:r>
          </a:p>
          <a:p>
            <a:r>
              <a:rPr lang="en-US" dirty="0"/>
              <a:t>By adding features, general purpose content management software can be used to create specialized prototypes for different types of digital business, including content and community businesses, online stores, matchmaking businesses, and promotion businesses.</a:t>
            </a:r>
          </a:p>
          <a:p>
            <a:r>
              <a:rPr lang="en-US" dirty="0"/>
              <a:t>By the end of the chapter, the reader should be able to add new features on to their prototypes, including installation and configuration.</a:t>
            </a:r>
          </a:p>
          <a:p>
            <a:endParaRPr lang="en-US" dirty="0"/>
          </a:p>
        </p:txBody>
      </p:sp>
    </p:spTree>
    <p:extLst>
      <p:ext uri="{BB962C8B-B14F-4D97-AF65-F5344CB8AC3E}">
        <p14:creationId xmlns:p14="http://schemas.microsoft.com/office/powerpoint/2010/main" val="131170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The End</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dirty="0" smtClean="0">
                          <a:effectLst/>
                          <a:latin typeface="Calibri" charset="0"/>
                          <a:ea typeface="DengXian" charset="-122"/>
                          <a:cs typeface="Arial" charset="0"/>
                        </a:rPr>
                        <a:t>End</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smtClean="0">
                          <a:effectLst/>
                          <a:latin typeface="Calibri" charset="0"/>
                          <a:ea typeface="DengXian" charset="-122"/>
                          <a:cs typeface="Arial" charset="0"/>
                        </a:rPr>
                        <a:t>Congratulate yourself!</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smtClean="0">
                          <a:effectLst/>
                          <a:latin typeface="Calibri" charset="0"/>
                          <a:ea typeface="DengXian" charset="-122"/>
                          <a:cs typeface="Arial" charset="0"/>
                        </a:rPr>
                        <a:t>You know just enough to be dangerous.</a:t>
                      </a:r>
                      <a:endParaRPr lang="en-US" sz="2400" dirty="0">
                        <a:effectLst/>
                        <a:latin typeface="Calibri" charset="0"/>
                        <a:ea typeface="DengXian" charset="-122"/>
                        <a:cs typeface="Arial" charset="0"/>
                      </a:endParaRPr>
                    </a:p>
                  </a:txBody>
                  <a:tcPr marL="68580" marR="68580" marT="0" marB="0"/>
                </a:tc>
              </a:tr>
            </a:tbl>
          </a:graphicData>
        </a:graphic>
      </p:graphicFrame>
    </p:spTree>
    <p:extLst>
      <p:ext uri="{BB962C8B-B14F-4D97-AF65-F5344CB8AC3E}">
        <p14:creationId xmlns:p14="http://schemas.microsoft.com/office/powerpoint/2010/main" val="49052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 1</a:t>
            </a:r>
            <a:endParaRPr lang="en-US" dirty="0"/>
          </a:p>
        </p:txBody>
      </p:sp>
      <p:sp>
        <p:nvSpPr>
          <p:cNvPr id="3" name="Content Placeholder 2"/>
          <p:cNvSpPr>
            <a:spLocks noGrp="1"/>
          </p:cNvSpPr>
          <p:nvPr>
            <p:ph idx="1"/>
          </p:nvPr>
        </p:nvSpPr>
        <p:spPr/>
        <p:txBody>
          <a:bodyPr>
            <a:noAutofit/>
          </a:bodyPr>
          <a:lstStyle/>
          <a:p>
            <a:r>
              <a:rPr lang="en-US" sz="1800" dirty="0">
                <a:hlinkClick r:id="rId2"/>
              </a:rPr>
              <a:t>wordpress.org/plugins/gtranslate</a:t>
            </a:r>
            <a:r>
              <a:rPr lang="en-US" sz="1800" dirty="0" smtClean="0">
                <a:hlinkClick r:id="rId2"/>
              </a:rPr>
              <a:t>/</a:t>
            </a:r>
            <a:r>
              <a:rPr lang="en-US" sz="1800" dirty="0" smtClean="0"/>
              <a:t>—</a:t>
            </a:r>
            <a:r>
              <a:rPr lang="en-US" sz="1800" dirty="0"/>
              <a:t>language translation using Google Translate.</a:t>
            </a:r>
          </a:p>
          <a:p>
            <a:r>
              <a:rPr lang="en-US" sz="1800" dirty="0">
                <a:hlinkClick r:id="rId3"/>
              </a:rPr>
              <a:t>wordpress.org/plugins/ninja-forms</a:t>
            </a:r>
            <a:r>
              <a:rPr lang="en-US" sz="1800" dirty="0" smtClean="0">
                <a:hlinkClick r:id="rId3"/>
              </a:rPr>
              <a:t>/</a:t>
            </a:r>
            <a:r>
              <a:rPr lang="en-US" sz="1800" dirty="0" smtClean="0"/>
              <a:t>—</a:t>
            </a:r>
            <a:r>
              <a:rPr lang="en-US" sz="1800" dirty="0"/>
              <a:t>easy to use contact forms.</a:t>
            </a:r>
          </a:p>
          <a:p>
            <a:r>
              <a:rPr lang="en-US" sz="1800" dirty="0">
                <a:hlinkClick r:id="rId4"/>
              </a:rPr>
              <a:t>wordpress.org/plugins/tinymce-advanced</a:t>
            </a:r>
            <a:r>
              <a:rPr lang="en-US" sz="1800" dirty="0" smtClean="0">
                <a:hlinkClick r:id="rId4"/>
              </a:rPr>
              <a:t>/</a:t>
            </a:r>
            <a:r>
              <a:rPr lang="en-US" sz="1800" dirty="0" smtClean="0"/>
              <a:t>—</a:t>
            </a:r>
            <a:r>
              <a:rPr lang="en-US" sz="1800" dirty="0"/>
              <a:t>more powerful page and post editor.</a:t>
            </a:r>
          </a:p>
          <a:p>
            <a:r>
              <a:rPr lang="en-US" sz="1800" dirty="0">
                <a:hlinkClick r:id="rId5"/>
              </a:rPr>
              <a:t>wordpress.org/plugins/wordfence</a:t>
            </a:r>
            <a:r>
              <a:rPr lang="en-US" sz="1800" dirty="0" smtClean="0">
                <a:hlinkClick r:id="rId5"/>
              </a:rPr>
              <a:t>/</a:t>
            </a:r>
            <a:r>
              <a:rPr lang="en-US" sz="1800" dirty="0" smtClean="0"/>
              <a:t>—</a:t>
            </a:r>
            <a:r>
              <a:rPr lang="en-US" sz="1800" dirty="0"/>
              <a:t>advanced security plugin.</a:t>
            </a:r>
          </a:p>
          <a:p>
            <a:r>
              <a:rPr lang="en-US" sz="1800" dirty="0">
                <a:hlinkClick r:id="rId6"/>
              </a:rPr>
              <a:t>wordpress.org/plugins/wp-super-cache</a:t>
            </a:r>
            <a:r>
              <a:rPr lang="en-US" sz="1800" dirty="0" smtClean="0">
                <a:hlinkClick r:id="rId6"/>
              </a:rPr>
              <a:t>/</a:t>
            </a:r>
            <a:r>
              <a:rPr lang="en-US" sz="1800" dirty="0" smtClean="0"/>
              <a:t>—</a:t>
            </a:r>
            <a:r>
              <a:rPr lang="en-US" sz="1800" dirty="0"/>
              <a:t>caching plugin to speed up site loading times.</a:t>
            </a:r>
          </a:p>
          <a:p>
            <a:r>
              <a:rPr lang="en-US" sz="1800" dirty="0">
                <a:hlinkClick r:id="rId7"/>
              </a:rPr>
              <a:t>wordpress.org/plugins/updraftplus</a:t>
            </a:r>
            <a:r>
              <a:rPr lang="en-US" sz="1800" dirty="0" smtClean="0">
                <a:hlinkClick r:id="rId7"/>
              </a:rPr>
              <a:t>/</a:t>
            </a:r>
            <a:r>
              <a:rPr lang="en-US" sz="1800" dirty="0" smtClean="0"/>
              <a:t>—</a:t>
            </a:r>
            <a:r>
              <a:rPr lang="en-US" sz="1800" dirty="0"/>
              <a:t>easy to use site backup and recovery.</a:t>
            </a:r>
          </a:p>
          <a:p>
            <a:r>
              <a:rPr lang="en-US" sz="1800" dirty="0">
                <a:hlinkClick r:id="rId8"/>
              </a:rPr>
              <a:t>wordpress.org/plugins/google-maps-widget</a:t>
            </a:r>
            <a:r>
              <a:rPr lang="en-US" sz="1800" dirty="0" smtClean="0">
                <a:hlinkClick r:id="rId8"/>
              </a:rPr>
              <a:t>/</a:t>
            </a:r>
            <a:r>
              <a:rPr lang="en-US" sz="1800" dirty="0" smtClean="0"/>
              <a:t>—</a:t>
            </a:r>
            <a:r>
              <a:rPr lang="en-US" sz="1800" dirty="0"/>
              <a:t>Google map widgets.</a:t>
            </a:r>
          </a:p>
          <a:p>
            <a:r>
              <a:rPr lang="en-US" sz="1800" dirty="0">
                <a:hlinkClick r:id="rId9"/>
              </a:rPr>
              <a:t>wordpress.org/plugins/dorzki-notifications-to-slack</a:t>
            </a:r>
            <a:r>
              <a:rPr lang="en-US" sz="1800" dirty="0" smtClean="0">
                <a:hlinkClick r:id="rId9"/>
              </a:rPr>
              <a:t>/</a:t>
            </a:r>
            <a:r>
              <a:rPr lang="en-US" sz="1800" dirty="0" smtClean="0"/>
              <a:t>—</a:t>
            </a:r>
            <a:r>
              <a:rPr lang="en-US" sz="1800" dirty="0"/>
              <a:t>site updates broadcast to a Slack </a:t>
            </a:r>
            <a:r>
              <a:rPr lang="en-US" sz="1800" dirty="0" smtClean="0"/>
              <a:t>channel.</a:t>
            </a:r>
          </a:p>
          <a:p>
            <a:r>
              <a:rPr lang="en-US" sz="1800" dirty="0" smtClean="0">
                <a:hlinkClick r:id="rId10"/>
              </a:rPr>
              <a:t>wordpress.org/plugins/zopim-live-chat/</a:t>
            </a:r>
            <a:r>
              <a:rPr lang="en-US" sz="1800" dirty="0" smtClean="0"/>
              <a:t>—</a:t>
            </a:r>
            <a:r>
              <a:rPr lang="en-US" sz="1800" dirty="0"/>
              <a:t>add live chat using </a:t>
            </a:r>
            <a:r>
              <a:rPr lang="en-US" sz="1800" dirty="0" err="1"/>
              <a:t>Zendesk</a:t>
            </a:r>
            <a:r>
              <a:rPr lang="en-US" sz="1800" dirty="0"/>
              <a:t>.</a:t>
            </a:r>
          </a:p>
          <a:p>
            <a:r>
              <a:rPr lang="en-US" sz="1800" dirty="0">
                <a:hlinkClick r:id="rId11"/>
              </a:rPr>
              <a:t>wordpress.org/plugins/elementor</a:t>
            </a:r>
            <a:r>
              <a:rPr lang="en-US" sz="1800" dirty="0" smtClean="0">
                <a:hlinkClick r:id="rId11"/>
              </a:rPr>
              <a:t>/</a:t>
            </a:r>
            <a:r>
              <a:rPr lang="en-US" sz="1800" dirty="0" smtClean="0"/>
              <a:t>—</a:t>
            </a:r>
            <a:r>
              <a:rPr lang="en-US" sz="1800" dirty="0"/>
              <a:t>visual page builder for editing complex page layouts.</a:t>
            </a:r>
          </a:p>
          <a:p>
            <a:r>
              <a:rPr lang="en-US" sz="1800" dirty="0">
                <a:hlinkClick r:id="rId12"/>
              </a:rPr>
              <a:t>wordpress.org/plugins/add-to-any</a:t>
            </a:r>
            <a:r>
              <a:rPr lang="en-US" sz="1800" dirty="0" smtClean="0">
                <a:hlinkClick r:id="rId12"/>
              </a:rPr>
              <a:t>/</a:t>
            </a:r>
            <a:r>
              <a:rPr lang="en-US" sz="1800" dirty="0" smtClean="0"/>
              <a:t>—</a:t>
            </a:r>
            <a:r>
              <a:rPr lang="en-US" sz="1800" dirty="0"/>
              <a:t>add social media share buttons to any content.</a:t>
            </a:r>
          </a:p>
          <a:p>
            <a:r>
              <a:rPr lang="en-US" sz="1800" dirty="0">
                <a:hlinkClick r:id="rId13"/>
              </a:rPr>
              <a:t>wordpress.org/plugins/wordpress-popular-posts</a:t>
            </a:r>
            <a:r>
              <a:rPr lang="en-US" sz="1800" dirty="0" smtClean="0">
                <a:hlinkClick r:id="rId13"/>
              </a:rPr>
              <a:t>/</a:t>
            </a:r>
            <a:r>
              <a:rPr lang="en-US" sz="1800" dirty="0" smtClean="0"/>
              <a:t>—</a:t>
            </a:r>
            <a:r>
              <a:rPr lang="en-US" sz="1800" dirty="0"/>
              <a:t>display the most popular posts</a:t>
            </a:r>
            <a:r>
              <a:rPr lang="en-US" sz="1800" dirty="0" smtClean="0"/>
              <a:t>.</a:t>
            </a:r>
            <a:endParaRPr lang="en-US" sz="1800" dirty="0"/>
          </a:p>
        </p:txBody>
      </p:sp>
    </p:spTree>
    <p:extLst>
      <p:ext uri="{BB962C8B-B14F-4D97-AF65-F5344CB8AC3E}">
        <p14:creationId xmlns:p14="http://schemas.microsoft.com/office/powerpoint/2010/main" val="1839485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 2</a:t>
            </a:r>
            <a:endParaRPr lang="en-US" dirty="0"/>
          </a:p>
        </p:txBody>
      </p:sp>
      <p:sp>
        <p:nvSpPr>
          <p:cNvPr id="3" name="Content Placeholder 2"/>
          <p:cNvSpPr>
            <a:spLocks noGrp="1"/>
          </p:cNvSpPr>
          <p:nvPr>
            <p:ph idx="1"/>
          </p:nvPr>
        </p:nvSpPr>
        <p:spPr/>
        <p:txBody>
          <a:bodyPr>
            <a:noAutofit/>
          </a:bodyPr>
          <a:lstStyle/>
          <a:p>
            <a:r>
              <a:rPr lang="en-US" sz="1200" dirty="0" smtClean="0">
                <a:hlinkClick r:id="rId2"/>
              </a:rPr>
              <a:t>wordpress.org/plugins/jetpack</a:t>
            </a:r>
            <a:r>
              <a:rPr lang="en-US" sz="1200" dirty="0" smtClean="0"/>
              <a:t>/—</a:t>
            </a:r>
            <a:r>
              <a:rPr lang="en-US" sz="1200" dirty="0"/>
              <a:t>integration with </a:t>
            </a:r>
            <a:r>
              <a:rPr lang="en-US" sz="1200" dirty="0" smtClean="0"/>
              <a:t>the </a:t>
            </a:r>
            <a:r>
              <a:rPr lang="en-US" sz="1200" dirty="0" err="1" smtClean="0"/>
              <a:t>wordpress.com</a:t>
            </a:r>
            <a:r>
              <a:rPr lang="en-US" sz="1200" dirty="0" smtClean="0"/>
              <a:t> </a:t>
            </a:r>
            <a:r>
              <a:rPr lang="en-US" sz="1200" dirty="0"/>
              <a:t>service that includes many features, including a related posts widget.</a:t>
            </a:r>
          </a:p>
          <a:p>
            <a:r>
              <a:rPr lang="en-US" sz="1200" dirty="0">
                <a:hlinkClick r:id="rId3"/>
              </a:rPr>
              <a:t>wordpress.org/plugins/ad-inserter</a:t>
            </a:r>
            <a:r>
              <a:rPr lang="en-US" sz="1200" dirty="0" smtClean="0">
                <a:hlinkClick r:id="rId3"/>
              </a:rPr>
              <a:t>/</a:t>
            </a:r>
            <a:r>
              <a:rPr lang="en-US" sz="1200" dirty="0" smtClean="0"/>
              <a:t>—</a:t>
            </a:r>
            <a:r>
              <a:rPr lang="en-US" sz="1200" dirty="0"/>
              <a:t>publish advertisements from the Google AdSense network.</a:t>
            </a:r>
          </a:p>
          <a:p>
            <a:r>
              <a:rPr lang="en-US" sz="1200" dirty="0">
                <a:hlinkClick r:id="rId4"/>
              </a:rPr>
              <a:t>wordpress.org/plugins/business-directory-plugin</a:t>
            </a:r>
            <a:r>
              <a:rPr lang="en-US" sz="1200" dirty="0" smtClean="0">
                <a:hlinkClick r:id="rId4"/>
              </a:rPr>
              <a:t>/</a:t>
            </a:r>
            <a:r>
              <a:rPr lang="en-US" sz="1200" dirty="0" smtClean="0"/>
              <a:t>—</a:t>
            </a:r>
            <a:r>
              <a:rPr lang="en-US" sz="1200" dirty="0"/>
              <a:t>create a business directory and review site.</a:t>
            </a:r>
          </a:p>
          <a:p>
            <a:r>
              <a:rPr lang="en-US" sz="1200" dirty="0">
                <a:hlinkClick r:id="rId5"/>
              </a:rPr>
              <a:t>wordpress.org/plugins/wp-product-review</a:t>
            </a:r>
            <a:r>
              <a:rPr lang="en-US" sz="1200" dirty="0" smtClean="0">
                <a:hlinkClick r:id="rId5"/>
              </a:rPr>
              <a:t>/</a:t>
            </a:r>
            <a:r>
              <a:rPr lang="en-US" sz="1200" dirty="0" smtClean="0"/>
              <a:t>—</a:t>
            </a:r>
            <a:r>
              <a:rPr lang="en-US" sz="1200" dirty="0"/>
              <a:t>add review capability to any post.</a:t>
            </a:r>
          </a:p>
          <a:p>
            <a:r>
              <a:rPr lang="en-US" sz="1200" dirty="0">
                <a:hlinkClick r:id="rId6"/>
              </a:rPr>
              <a:t>wordpress.org/plugins/buddypress</a:t>
            </a:r>
            <a:r>
              <a:rPr lang="en-US" sz="1200" dirty="0" smtClean="0">
                <a:hlinkClick r:id="rId6"/>
              </a:rPr>
              <a:t>/</a:t>
            </a:r>
            <a:r>
              <a:rPr lang="en-US" sz="1200" dirty="0" smtClean="0"/>
              <a:t>—</a:t>
            </a:r>
            <a:r>
              <a:rPr lang="en-US" sz="1200" dirty="0"/>
              <a:t>create a full featured social media site.</a:t>
            </a:r>
          </a:p>
          <a:p>
            <a:r>
              <a:rPr lang="en-US" sz="1200" dirty="0">
                <a:hlinkClick r:id="rId7"/>
              </a:rPr>
              <a:t>wordpress.org/plugins/wp-ecommerce-paypal</a:t>
            </a:r>
            <a:r>
              <a:rPr lang="en-US" sz="1200" dirty="0" smtClean="0">
                <a:hlinkClick r:id="rId7"/>
              </a:rPr>
              <a:t>/</a:t>
            </a:r>
            <a:r>
              <a:rPr lang="en-US" sz="1200" dirty="0" smtClean="0"/>
              <a:t>—</a:t>
            </a:r>
            <a:r>
              <a:rPr lang="en-US" sz="1200" dirty="0"/>
              <a:t>display a PayPal Buy Now button.</a:t>
            </a:r>
          </a:p>
          <a:p>
            <a:r>
              <a:rPr lang="en-US" sz="1200" dirty="0">
                <a:hlinkClick r:id="rId8"/>
              </a:rPr>
              <a:t>wordpress.org/plugins/woocommerce</a:t>
            </a:r>
            <a:r>
              <a:rPr lang="en-US" sz="1200" dirty="0" smtClean="0">
                <a:hlinkClick r:id="rId8"/>
              </a:rPr>
              <a:t>/</a:t>
            </a:r>
            <a:r>
              <a:rPr lang="en-US" sz="1200" dirty="0" smtClean="0"/>
              <a:t>—</a:t>
            </a:r>
            <a:r>
              <a:rPr lang="en-US" sz="1200" dirty="0"/>
              <a:t>create an online store with shopping cart.</a:t>
            </a:r>
          </a:p>
          <a:p>
            <a:r>
              <a:rPr lang="en-US" sz="1200" dirty="0">
                <a:hlinkClick r:id="rId9"/>
              </a:rPr>
              <a:t>wordpress.org/plugins/wp-live-chat-support</a:t>
            </a:r>
            <a:r>
              <a:rPr lang="en-US" sz="1200" dirty="0" smtClean="0">
                <a:hlinkClick r:id="rId9"/>
              </a:rPr>
              <a:t>/</a:t>
            </a:r>
            <a:r>
              <a:rPr lang="en-US" sz="1200" dirty="0" smtClean="0"/>
              <a:t>—</a:t>
            </a:r>
            <a:r>
              <a:rPr lang="en-US" sz="1200" dirty="0"/>
              <a:t>add a live chat feature.</a:t>
            </a:r>
          </a:p>
          <a:p>
            <a:r>
              <a:rPr lang="en-US" sz="1200" dirty="0">
                <a:hlinkClick r:id="rId10"/>
              </a:rPr>
              <a:t>wordpress.org/plugins/wpshopify</a:t>
            </a:r>
            <a:r>
              <a:rPr lang="en-US" sz="1200" dirty="0" smtClean="0">
                <a:hlinkClick r:id="rId10"/>
              </a:rPr>
              <a:t>/</a:t>
            </a:r>
            <a:r>
              <a:rPr lang="en-US" sz="1200" dirty="0" smtClean="0"/>
              <a:t>—</a:t>
            </a:r>
            <a:r>
              <a:rPr lang="en-US" sz="1200" dirty="0"/>
              <a:t>connect a site with a Shopify online store.</a:t>
            </a:r>
          </a:p>
          <a:p>
            <a:r>
              <a:rPr lang="en-US" sz="1200" dirty="0">
                <a:hlinkClick r:id="rId11"/>
              </a:rPr>
              <a:t>wordpress.org/plugins/ultimate-member</a:t>
            </a:r>
            <a:r>
              <a:rPr lang="en-US" sz="1200" dirty="0" smtClean="0">
                <a:hlinkClick r:id="rId11"/>
              </a:rPr>
              <a:t>/</a:t>
            </a:r>
            <a:r>
              <a:rPr lang="en-US" sz="1200" dirty="0" smtClean="0"/>
              <a:t>—</a:t>
            </a:r>
            <a:r>
              <a:rPr lang="en-US" sz="1200" dirty="0"/>
              <a:t>allow site members to create full profiles.</a:t>
            </a:r>
          </a:p>
          <a:p>
            <a:r>
              <a:rPr lang="en-US" sz="1200" dirty="0">
                <a:hlinkClick r:id="rId12"/>
              </a:rPr>
              <a:t>wordpress.org/plugins/nextend-facebook-connect</a:t>
            </a:r>
            <a:r>
              <a:rPr lang="en-US" sz="1200" dirty="0" smtClean="0">
                <a:hlinkClick r:id="rId12"/>
              </a:rPr>
              <a:t>/</a:t>
            </a:r>
            <a:r>
              <a:rPr lang="en-US" sz="1200" dirty="0" smtClean="0"/>
              <a:t>—</a:t>
            </a:r>
            <a:r>
              <a:rPr lang="en-US" sz="1200" dirty="0"/>
              <a:t>allow members to log in using their existing social media accounts.</a:t>
            </a:r>
          </a:p>
          <a:p>
            <a:r>
              <a:rPr lang="en-US" sz="1200" dirty="0">
                <a:hlinkClick r:id="rId13"/>
              </a:rPr>
              <a:t>wordpress.org/plugins/simple-membership</a:t>
            </a:r>
            <a:r>
              <a:rPr lang="en-US" sz="1200" dirty="0" smtClean="0">
                <a:hlinkClick r:id="rId13"/>
              </a:rPr>
              <a:t>/</a:t>
            </a:r>
            <a:r>
              <a:rPr lang="en-US" sz="1200" dirty="0" smtClean="0"/>
              <a:t>—</a:t>
            </a:r>
            <a:r>
              <a:rPr lang="en-US" sz="1200" dirty="0"/>
              <a:t>allow content to be restricted based on paid membership.</a:t>
            </a:r>
          </a:p>
          <a:p>
            <a:r>
              <a:rPr lang="en-US" sz="1200" dirty="0">
                <a:hlinkClick r:id="rId14"/>
              </a:rPr>
              <a:t>wordpress.org/plugins/business-hours-indicator</a:t>
            </a:r>
            <a:r>
              <a:rPr lang="en-US" sz="1200" dirty="0" smtClean="0">
                <a:hlinkClick r:id="rId14"/>
              </a:rPr>
              <a:t>/</a:t>
            </a:r>
            <a:r>
              <a:rPr lang="en-US" sz="1200" dirty="0" smtClean="0"/>
              <a:t>—</a:t>
            </a:r>
            <a:r>
              <a:rPr lang="en-US" sz="1200" dirty="0"/>
              <a:t>display opening hours for a business.</a:t>
            </a:r>
          </a:p>
          <a:p>
            <a:r>
              <a:rPr lang="en-US" sz="1200" dirty="0">
                <a:hlinkClick r:id="rId15"/>
              </a:rPr>
              <a:t>wordpress.org/plugins/arconix-faq</a:t>
            </a:r>
            <a:r>
              <a:rPr lang="en-US" sz="1200" dirty="0" smtClean="0">
                <a:hlinkClick r:id="rId15"/>
              </a:rPr>
              <a:t>/</a:t>
            </a:r>
            <a:r>
              <a:rPr lang="en-US" sz="1200" dirty="0" smtClean="0"/>
              <a:t>—</a:t>
            </a:r>
            <a:r>
              <a:rPr lang="en-US" sz="1200" dirty="0"/>
              <a:t>add a frequently asked question list.</a:t>
            </a:r>
          </a:p>
          <a:p>
            <a:r>
              <a:rPr lang="en-US" sz="1200" dirty="0">
                <a:hlinkClick r:id="rId16"/>
              </a:rPr>
              <a:t>wordpress.org/plugins/mailchimp-for-wp/</a:t>
            </a:r>
            <a:r>
              <a:rPr lang="en-US" sz="1200" dirty="0"/>
              <a:t> </a:t>
            </a:r>
            <a:r>
              <a:rPr lang="en-US" sz="1200" dirty="0" smtClean="0"/>
              <a:t>—</a:t>
            </a:r>
            <a:r>
              <a:rPr lang="en-US" sz="1200" dirty="0"/>
              <a:t>collect email addresses and use </a:t>
            </a:r>
            <a:r>
              <a:rPr lang="en-US" sz="1200" dirty="0" err="1"/>
              <a:t>MailChimp</a:t>
            </a:r>
            <a:r>
              <a:rPr lang="en-US" sz="1200" dirty="0"/>
              <a:t> to send newsletters. </a:t>
            </a:r>
          </a:p>
        </p:txBody>
      </p:sp>
    </p:spTree>
    <p:extLst>
      <p:ext uri="{BB962C8B-B14F-4D97-AF65-F5344CB8AC3E}">
        <p14:creationId xmlns:p14="http://schemas.microsoft.com/office/powerpoint/2010/main" val="523783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21500" y="884702"/>
            <a:ext cx="5396420" cy="4991164"/>
          </a:xfrm>
        </p:spPr>
        <p:txBody>
          <a:bodyPr>
            <a:normAutofit/>
          </a:bodyPr>
          <a:lstStyle/>
          <a:p>
            <a:pPr algn="ctr"/>
            <a:r>
              <a:rPr lang="en-US" sz="2400" dirty="0" smtClean="0">
                <a:latin typeface="Nunito" charset="0"/>
                <a:ea typeface="Nunito" charset="0"/>
                <a:cs typeface="Nunito" charset="0"/>
              </a:rPr>
              <a:t>Supplemental materials for the book:</a:t>
            </a:r>
          </a:p>
          <a:p>
            <a:pPr algn="ctr"/>
            <a:endParaRPr lang="en-US" sz="2400" dirty="0">
              <a:latin typeface="Nunito" charset="0"/>
              <a:ea typeface="Nunito" charset="0"/>
              <a:cs typeface="Nunito" charset="0"/>
            </a:endParaRPr>
          </a:p>
          <a:p>
            <a:pPr algn="ctr"/>
            <a:r>
              <a:rPr lang="en-US" sz="2400" i="1" dirty="0" smtClean="0">
                <a:latin typeface="Nunito" charset="0"/>
                <a:ea typeface="Nunito" charset="0"/>
                <a:cs typeface="Nunito" charset="0"/>
              </a:rPr>
              <a:t>Digital Entrepreneurship</a:t>
            </a:r>
            <a:r>
              <a:rPr lang="en-US" sz="2400" dirty="0" smtClean="0">
                <a:latin typeface="Nunito" charset="0"/>
                <a:ea typeface="Nunito" charset="0"/>
                <a:cs typeface="Nunito" charset="0"/>
              </a:rPr>
              <a:t>,1</a:t>
            </a:r>
            <a:r>
              <a:rPr lang="en-US" sz="2400" baseline="30000" dirty="0" smtClean="0">
                <a:latin typeface="Nunito" charset="0"/>
                <a:ea typeface="Nunito" charset="0"/>
                <a:cs typeface="Nunito" charset="0"/>
              </a:rPr>
              <a:t>st</a:t>
            </a:r>
            <a:r>
              <a:rPr lang="en-US" sz="2400" dirty="0" smtClean="0">
                <a:latin typeface="Nunito" charset="0"/>
                <a:ea typeface="Nunito" charset="0"/>
                <a:cs typeface="Nunito" charset="0"/>
              </a:rPr>
              <a:t> Edition</a:t>
            </a:r>
          </a:p>
          <a:p>
            <a:pPr algn="ctr"/>
            <a:r>
              <a:rPr lang="en-US" sz="2400" dirty="0" smtClean="0">
                <a:latin typeface="Nunito" charset="0"/>
                <a:ea typeface="Nunito" charset="0"/>
                <a:cs typeface="Nunito" charset="0"/>
              </a:rPr>
              <a:t>by Jonathan P. Allen</a:t>
            </a:r>
          </a:p>
          <a:p>
            <a:pPr algn="ctr"/>
            <a:endParaRPr lang="en-US" sz="2400" dirty="0" smtClean="0">
              <a:latin typeface="Nunito" charset="0"/>
              <a:ea typeface="Nunito" charset="0"/>
              <a:cs typeface="Nunito" charset="0"/>
            </a:endParaRPr>
          </a:p>
          <a:p>
            <a:pPr algn="ctr"/>
            <a:r>
              <a:rPr lang="en-US" sz="2400" dirty="0" smtClean="0">
                <a:latin typeface="Nunito" charset="0"/>
                <a:ea typeface="Nunito" charset="0"/>
                <a:cs typeface="Nunito" charset="0"/>
              </a:rPr>
              <a:t>Published by Routledge, 2019.</a:t>
            </a: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2"/>
              </a:rPr>
              <a:t>Routledge website</a:t>
            </a:r>
            <a:endParaRPr lang="en-US" sz="2400" dirty="0" smtClean="0">
              <a:latin typeface="Nunito" charset="0"/>
              <a:ea typeface="Nunito" charset="0"/>
              <a:cs typeface="Nunito" charset="0"/>
            </a:endParaRP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3"/>
              </a:rPr>
              <a:t>Book website with additional materials and ideas</a:t>
            </a:r>
            <a:endParaRPr lang="en-US" sz="24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2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New Features to a Prototype</a:t>
            </a:r>
            <a:endParaRPr lang="en-US" dirty="0"/>
          </a:p>
        </p:txBody>
      </p:sp>
      <p:sp>
        <p:nvSpPr>
          <p:cNvPr id="3" name="Content Placeholder 2"/>
          <p:cNvSpPr>
            <a:spLocks noGrp="1"/>
          </p:cNvSpPr>
          <p:nvPr>
            <p:ph idx="1"/>
          </p:nvPr>
        </p:nvSpPr>
        <p:spPr/>
        <p:txBody>
          <a:bodyPr>
            <a:normAutofit/>
          </a:bodyPr>
          <a:lstStyle/>
          <a:p>
            <a:r>
              <a:rPr lang="en-US" dirty="0"/>
              <a:t>Web pages are wonderful for displaying content, but HTML tags and CSS rules only provide limited types of interactions with customers. </a:t>
            </a:r>
            <a:endParaRPr lang="en-US" dirty="0" smtClean="0"/>
          </a:p>
          <a:p>
            <a:r>
              <a:rPr lang="en-US" dirty="0" smtClean="0"/>
              <a:t>WordPress </a:t>
            </a:r>
            <a:r>
              <a:rPr lang="en-US" dirty="0"/>
              <a:t>provides a basic set of features for content management: users signing in and out, adding pages and posts, creating menus, and customizing themes. </a:t>
            </a:r>
            <a:endParaRPr lang="en-US" dirty="0" smtClean="0"/>
          </a:p>
          <a:p>
            <a:r>
              <a:rPr lang="en-US" dirty="0" smtClean="0"/>
              <a:t>New </a:t>
            </a:r>
            <a:r>
              <a:rPr lang="en-US" dirty="0"/>
              <a:t>pieces of code that add additional features are called </a:t>
            </a:r>
            <a:r>
              <a:rPr lang="en-US" i="1" dirty="0"/>
              <a:t>plugins</a:t>
            </a:r>
            <a:r>
              <a:rPr lang="en-US" dirty="0"/>
              <a:t>. </a:t>
            </a:r>
            <a:endParaRPr lang="en-US" dirty="0" smtClean="0"/>
          </a:p>
          <a:p>
            <a:r>
              <a:rPr lang="en-US" dirty="0" smtClean="0"/>
              <a:t>Installing </a:t>
            </a:r>
            <a:r>
              <a:rPr lang="en-US" dirty="0"/>
              <a:t>plugins can be a little more complex than changing </a:t>
            </a:r>
            <a:r>
              <a:rPr lang="en-US" dirty="0" smtClean="0"/>
              <a:t>themes. </a:t>
            </a:r>
            <a:endParaRPr lang="en-US" dirty="0"/>
          </a:p>
        </p:txBody>
      </p:sp>
    </p:spTree>
    <p:extLst>
      <p:ext uri="{BB962C8B-B14F-4D97-AF65-F5344CB8AC3E}">
        <p14:creationId xmlns:p14="http://schemas.microsoft.com/office/powerpoint/2010/main" val="927591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New Plugin Install: </a:t>
            </a:r>
            <a:r>
              <a:rPr lang="en-US" dirty="0" err="1" smtClean="0"/>
              <a:t>GTranslate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Install a </a:t>
            </a:r>
            <a:r>
              <a:rPr lang="en-US" dirty="0"/>
              <a:t>plugin called ‘</a:t>
            </a:r>
            <a:r>
              <a:rPr lang="en-US" dirty="0" err="1"/>
              <a:t>GTranslate</a:t>
            </a:r>
            <a:r>
              <a:rPr lang="en-US" dirty="0"/>
              <a:t>’ that will use Google Translate to automatically provide language translation for our prototype site. </a:t>
            </a:r>
            <a:endParaRPr lang="en-US" dirty="0" smtClean="0"/>
          </a:p>
          <a:p>
            <a:pPr lvl="1"/>
            <a:r>
              <a:rPr lang="en-US" dirty="0" smtClean="0"/>
              <a:t>From </a:t>
            </a:r>
            <a:r>
              <a:rPr lang="en-US" dirty="0"/>
              <a:t>the WordPress administrative area, select ‘Plugins’ on the left, then ‘Add New’. </a:t>
            </a:r>
            <a:endParaRPr lang="en-US" dirty="0" smtClean="0"/>
          </a:p>
          <a:p>
            <a:pPr lvl="1"/>
            <a:r>
              <a:rPr lang="en-US" dirty="0" smtClean="0"/>
              <a:t>Type </a:t>
            </a:r>
            <a:r>
              <a:rPr lang="en-US" dirty="0"/>
              <a:t>‘</a:t>
            </a:r>
            <a:r>
              <a:rPr lang="en-US" dirty="0" err="1"/>
              <a:t>gtranslate</a:t>
            </a:r>
            <a:r>
              <a:rPr lang="en-US" dirty="0"/>
              <a:t>’ into the search box on the upper right. </a:t>
            </a:r>
            <a:endParaRPr lang="en-US" dirty="0" smtClean="0"/>
          </a:p>
          <a:p>
            <a:pPr lvl="1"/>
            <a:r>
              <a:rPr lang="en-US" dirty="0" smtClean="0"/>
              <a:t>One </a:t>
            </a:r>
            <a:r>
              <a:rPr lang="en-US" dirty="0"/>
              <a:t>of the first results should be the ‘Translate WordPress with </a:t>
            </a:r>
            <a:r>
              <a:rPr lang="en-US" dirty="0" err="1"/>
              <a:t>GTranslate</a:t>
            </a:r>
            <a:r>
              <a:rPr lang="en-US" dirty="0"/>
              <a:t>’ plugin. Click on ‘Install Now’, then ‘Activate</a:t>
            </a:r>
            <a:r>
              <a:rPr lang="en-US" dirty="0" smtClean="0"/>
              <a:t>’.</a:t>
            </a:r>
            <a:endParaRPr lang="en-US" dirty="0"/>
          </a:p>
          <a:p>
            <a:r>
              <a:rPr lang="en-US" dirty="0" smtClean="0"/>
              <a:t>Activating the </a:t>
            </a:r>
            <a:r>
              <a:rPr lang="en-US" dirty="0"/>
              <a:t>plugin has </a:t>
            </a:r>
            <a:r>
              <a:rPr lang="en-US" dirty="0" smtClean="0"/>
              <a:t>added </a:t>
            </a:r>
            <a:r>
              <a:rPr lang="en-US" dirty="0"/>
              <a:t>a new option to the ‘Settings’ menu called ‘</a:t>
            </a:r>
            <a:r>
              <a:rPr lang="en-US" dirty="0" err="1"/>
              <a:t>GTranslate</a:t>
            </a:r>
            <a:r>
              <a:rPr lang="en-US" dirty="0"/>
              <a:t>’.  </a:t>
            </a:r>
          </a:p>
          <a:p>
            <a:r>
              <a:rPr lang="en-US" dirty="0" smtClean="0"/>
              <a:t>The plugin has also made available a </a:t>
            </a:r>
            <a:r>
              <a:rPr lang="en-US" dirty="0"/>
              <a:t>new widget. </a:t>
            </a:r>
            <a:endParaRPr lang="en-US" dirty="0" smtClean="0"/>
          </a:p>
          <a:p>
            <a:pPr lvl="1"/>
            <a:r>
              <a:rPr lang="en-US" dirty="0" smtClean="0"/>
              <a:t>By </a:t>
            </a:r>
            <a:r>
              <a:rPr lang="en-US" dirty="0"/>
              <a:t>clicking on ‘Appearance’, then ‘Widgets’, the list of available widgets appears which now includes ‘</a:t>
            </a:r>
            <a:r>
              <a:rPr lang="en-US" dirty="0" err="1"/>
              <a:t>GTranslate</a:t>
            </a:r>
            <a:r>
              <a:rPr lang="en-US" dirty="0"/>
              <a:t>’. </a:t>
            </a:r>
            <a:endParaRPr lang="en-US" dirty="0" smtClean="0"/>
          </a:p>
          <a:p>
            <a:pPr lvl="1"/>
            <a:r>
              <a:rPr lang="en-US" dirty="0" smtClean="0"/>
              <a:t>Dragging </a:t>
            </a:r>
            <a:r>
              <a:rPr lang="en-US" dirty="0"/>
              <a:t>this widget to a sidebar or other area will make a new translation feature appear on the prototype site wherever widgets are displayed. </a:t>
            </a:r>
          </a:p>
        </p:txBody>
      </p:sp>
    </p:spTree>
    <p:extLst>
      <p:ext uri="{BB962C8B-B14F-4D97-AF65-F5344CB8AC3E}">
        <p14:creationId xmlns:p14="http://schemas.microsoft.com/office/powerpoint/2010/main" val="1233335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Steps in Plugin Installation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a:t>The ‘</a:t>
            </a:r>
            <a:r>
              <a:rPr lang="en-US" dirty="0" err="1"/>
              <a:t>GTranslate</a:t>
            </a:r>
            <a:r>
              <a:rPr lang="en-US" dirty="0"/>
              <a:t>’ plugin illustrates a few common steps in plugin installation. </a:t>
            </a:r>
            <a:endParaRPr lang="en-US" dirty="0" smtClean="0"/>
          </a:p>
          <a:p>
            <a:r>
              <a:rPr lang="en-US" dirty="0" smtClean="0"/>
              <a:t>First</a:t>
            </a:r>
            <a:r>
              <a:rPr lang="en-US" dirty="0"/>
              <a:t>, it requires some initial configuration, or setup. </a:t>
            </a:r>
            <a:endParaRPr lang="en-US" dirty="0" smtClean="0"/>
          </a:p>
          <a:p>
            <a:r>
              <a:rPr lang="en-US" dirty="0" smtClean="0"/>
              <a:t>Second</a:t>
            </a:r>
            <a:r>
              <a:rPr lang="en-US" dirty="0"/>
              <a:t>, plugins make new options available. </a:t>
            </a:r>
            <a:r>
              <a:rPr lang="en-US" dirty="0" smtClean="0"/>
              <a:t>New </a:t>
            </a:r>
            <a:r>
              <a:rPr lang="en-US" dirty="0"/>
              <a:t>options created by a plugin may include some combination of:</a:t>
            </a:r>
          </a:p>
          <a:p>
            <a:pPr marL="0" indent="0">
              <a:buNone/>
            </a:pPr>
            <a:r>
              <a:rPr lang="en-US" dirty="0"/>
              <a:t> </a:t>
            </a:r>
          </a:p>
          <a:p>
            <a:pPr lvl="1"/>
            <a:r>
              <a:rPr lang="en-US" dirty="0"/>
              <a:t>A new menu in the administrator area, either on its own or under ‘Settings’.</a:t>
            </a:r>
          </a:p>
          <a:p>
            <a:pPr lvl="1"/>
            <a:r>
              <a:rPr lang="en-US" dirty="0"/>
              <a:t>A new widget, or widgets, to be placed in sidebars and footers.</a:t>
            </a:r>
          </a:p>
          <a:p>
            <a:pPr lvl="1"/>
            <a:r>
              <a:rPr lang="en-US" dirty="0"/>
              <a:t>A new content type, such as contact forms or maps. New content can be created, and then added to the prototype site by </a:t>
            </a:r>
            <a:r>
              <a:rPr lang="en-US" dirty="0" smtClean="0"/>
              <a:t>adding it to pages </a:t>
            </a:r>
            <a:r>
              <a:rPr lang="en-US" dirty="0"/>
              <a:t>or posts.</a:t>
            </a:r>
          </a:p>
          <a:p>
            <a:endParaRPr lang="en-US" dirty="0"/>
          </a:p>
        </p:txBody>
      </p:sp>
    </p:spTree>
    <p:extLst>
      <p:ext uri="{BB962C8B-B14F-4D97-AF65-F5344CB8AC3E}">
        <p14:creationId xmlns:p14="http://schemas.microsoft.com/office/powerpoint/2010/main" val="88915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Types of Plugins</a:t>
            </a:r>
            <a:endParaRPr lang="en-US" dirty="0"/>
          </a:p>
        </p:txBody>
      </p:sp>
      <p:sp>
        <p:nvSpPr>
          <p:cNvPr id="3" name="Content Placeholder 2"/>
          <p:cNvSpPr>
            <a:spLocks noGrp="1"/>
          </p:cNvSpPr>
          <p:nvPr>
            <p:ph idx="1"/>
          </p:nvPr>
        </p:nvSpPr>
        <p:spPr/>
        <p:txBody>
          <a:bodyPr/>
          <a:lstStyle/>
          <a:p>
            <a:r>
              <a:rPr lang="en-US" dirty="0"/>
              <a:t>Plugins can add </a:t>
            </a:r>
            <a:r>
              <a:rPr lang="en-US" i="1" dirty="0"/>
              <a:t>front-end features</a:t>
            </a:r>
            <a:r>
              <a:rPr lang="en-US" dirty="0"/>
              <a:t> that customers interact with, such as a contact form, or the translation feature discussed earlier. </a:t>
            </a:r>
            <a:endParaRPr lang="en-US" dirty="0" smtClean="0"/>
          </a:p>
          <a:p>
            <a:r>
              <a:rPr lang="en-US" dirty="0" smtClean="0"/>
              <a:t>Plugins </a:t>
            </a:r>
            <a:r>
              <a:rPr lang="en-US" dirty="0"/>
              <a:t>can add </a:t>
            </a:r>
            <a:r>
              <a:rPr lang="en-US" i="1" dirty="0"/>
              <a:t>back-end features</a:t>
            </a:r>
            <a:r>
              <a:rPr lang="en-US" dirty="0"/>
              <a:t> that work behind the scenes, such as changing the administrative </a:t>
            </a:r>
            <a:r>
              <a:rPr lang="en-US" dirty="0" smtClean="0"/>
              <a:t>screens or </a:t>
            </a:r>
            <a:r>
              <a:rPr lang="en-US" dirty="0"/>
              <a:t>providing additional security, but don’t change the appearance of a site or its </a:t>
            </a:r>
            <a:r>
              <a:rPr lang="en-US" dirty="0" smtClean="0"/>
              <a:t>content to its visitors. </a:t>
            </a:r>
          </a:p>
          <a:p>
            <a:r>
              <a:rPr lang="en-US" dirty="0" smtClean="0"/>
              <a:t>Plugins </a:t>
            </a:r>
            <a:r>
              <a:rPr lang="en-US" dirty="0"/>
              <a:t>can also add </a:t>
            </a:r>
            <a:r>
              <a:rPr lang="en-US" i="1" dirty="0"/>
              <a:t>integration features</a:t>
            </a:r>
            <a:r>
              <a:rPr lang="en-US" dirty="0"/>
              <a:t> that connect a prototype site to other Internet services, such as live updates of an Instagram feed, or a Google map.</a:t>
            </a:r>
          </a:p>
        </p:txBody>
      </p:sp>
    </p:spTree>
    <p:extLst>
      <p:ext uri="{BB962C8B-B14F-4D97-AF65-F5344CB8AC3E}">
        <p14:creationId xmlns:p14="http://schemas.microsoft.com/office/powerpoint/2010/main" val="639449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Front-End Plugin: Ninja Forms</a:t>
            </a:r>
            <a:endParaRPr lang="en-US" dirty="0"/>
          </a:p>
        </p:txBody>
      </p:sp>
      <p:sp>
        <p:nvSpPr>
          <p:cNvPr id="3" name="Content Placeholder 2"/>
          <p:cNvSpPr>
            <a:spLocks noGrp="1"/>
          </p:cNvSpPr>
          <p:nvPr>
            <p:ph idx="1"/>
          </p:nvPr>
        </p:nvSpPr>
        <p:spPr/>
        <p:txBody>
          <a:bodyPr>
            <a:noAutofit/>
          </a:bodyPr>
          <a:lstStyle/>
          <a:p>
            <a:r>
              <a:rPr lang="en-US" sz="1800" dirty="0" smtClean="0"/>
              <a:t>From </a:t>
            </a:r>
            <a:r>
              <a:rPr lang="en-US" sz="1800" dirty="0"/>
              <a:t>the WordPress administrator area, select ‘Plugins’ on the left, then ‘Add New’, then type ‘Ninja Forms’ in the search box on the upper right. Install and activate the ‘Ninja Forms’ plugin</a:t>
            </a:r>
            <a:r>
              <a:rPr lang="en-US" sz="1800" dirty="0" smtClean="0"/>
              <a:t>.</a:t>
            </a:r>
            <a:endParaRPr lang="en-US" sz="1800" dirty="0"/>
          </a:p>
          <a:p>
            <a:r>
              <a:rPr lang="en-US" sz="1800" dirty="0"/>
              <a:t>‘Ninja Forms’ is an example of a plugin that creates a new content type, a form, in addition to the standard WordPress content types of pages and posts. </a:t>
            </a:r>
            <a:endParaRPr lang="en-US" sz="1800" dirty="0" smtClean="0"/>
          </a:p>
          <a:p>
            <a:pPr lvl="1"/>
            <a:r>
              <a:rPr lang="en-US" sz="1400" dirty="0" smtClean="0"/>
              <a:t>To </a:t>
            </a:r>
            <a:r>
              <a:rPr lang="en-US" sz="1400" dirty="0"/>
              <a:t>start using the plugin, a new contact form has to be created, then the contact form needs to be placed somewhere on the prototype site</a:t>
            </a:r>
            <a:r>
              <a:rPr lang="en-US" sz="1400" dirty="0" smtClean="0"/>
              <a:t>.</a:t>
            </a:r>
            <a:endParaRPr lang="en-US" sz="1400" dirty="0"/>
          </a:p>
          <a:p>
            <a:r>
              <a:rPr lang="en-US" sz="1800" dirty="0"/>
              <a:t>After installing ‘Ninja Forms’, a new menu called ‘Ninja Forms’ will appear on the upper left of the administrator area, just under pages and posts. </a:t>
            </a:r>
            <a:endParaRPr lang="en-US" sz="1800" dirty="0" smtClean="0"/>
          </a:p>
          <a:p>
            <a:pPr lvl="1"/>
            <a:r>
              <a:rPr lang="en-US" sz="1400" dirty="0" smtClean="0"/>
              <a:t>Select </a:t>
            </a:r>
            <a:r>
              <a:rPr lang="en-US" sz="1400" dirty="0"/>
              <a:t>the ‘Ninja Forms’ menu item, click on ‘Add New’, then choose the template called ‘Contact Us</a:t>
            </a:r>
            <a:r>
              <a:rPr lang="en-US" sz="1400" dirty="0" smtClean="0"/>
              <a:t>’.</a:t>
            </a:r>
          </a:p>
          <a:p>
            <a:pPr lvl="1"/>
            <a:r>
              <a:rPr lang="en-US" sz="1400" dirty="0" smtClean="0"/>
              <a:t>Save </a:t>
            </a:r>
            <a:r>
              <a:rPr lang="en-US" sz="1400" dirty="0"/>
              <a:t>the form by clicking ‘PUBLISH’ in the upper right, then leaving the edit screen by clicking on the ‘x’ in the upper right corner</a:t>
            </a:r>
            <a:r>
              <a:rPr lang="en-US" sz="1400" dirty="0" smtClean="0"/>
              <a:t>.</a:t>
            </a:r>
            <a:endParaRPr lang="en-US" sz="1400" dirty="0"/>
          </a:p>
          <a:p>
            <a:r>
              <a:rPr lang="en-US" sz="1800" dirty="0" smtClean="0"/>
              <a:t>For </a:t>
            </a:r>
            <a:r>
              <a:rPr lang="en-US" sz="1800" dirty="0"/>
              <a:t>a form to be visible to a customer, it needs to be added to a page or post. When editing a page or post, a new button called ‘Add Form’ has been added next to the ‘Add Media’ button near the top of the editor</a:t>
            </a:r>
            <a:r>
              <a:rPr lang="en-US" sz="1800" dirty="0" smtClean="0"/>
              <a:t>.</a:t>
            </a:r>
            <a:endParaRPr lang="en-US" sz="1800" dirty="0"/>
          </a:p>
          <a:p>
            <a:pPr lvl="1"/>
            <a:r>
              <a:rPr lang="en-US" sz="1400" dirty="0"/>
              <a:t>Another option is to copy and paste a </a:t>
            </a:r>
            <a:r>
              <a:rPr lang="en-US" sz="1400" i="1" dirty="0" err="1"/>
              <a:t>shortcode</a:t>
            </a:r>
            <a:r>
              <a:rPr lang="en-US" sz="1400" dirty="0"/>
              <a:t> into a page or post. The Ninja Forms dashboard lists each of the forms created along with their </a:t>
            </a:r>
            <a:r>
              <a:rPr lang="en-US" sz="1400" dirty="0" err="1"/>
              <a:t>shortcode</a:t>
            </a:r>
            <a:r>
              <a:rPr lang="en-US" sz="1400" dirty="0"/>
              <a:t>, which should look something like ‘[</a:t>
            </a:r>
            <a:r>
              <a:rPr lang="en-US" sz="1400" dirty="0" err="1"/>
              <a:t>ninja_form</a:t>
            </a:r>
            <a:r>
              <a:rPr lang="en-US" sz="1400" dirty="0"/>
              <a:t> id=1]’. </a:t>
            </a:r>
          </a:p>
        </p:txBody>
      </p:sp>
    </p:spTree>
    <p:extLst>
      <p:ext uri="{BB962C8B-B14F-4D97-AF65-F5344CB8AC3E}">
        <p14:creationId xmlns:p14="http://schemas.microsoft.com/office/powerpoint/2010/main" val="21923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Back-End Plugin Examples</a:t>
            </a:r>
            <a:endParaRPr lang="en-US" dirty="0"/>
          </a:p>
        </p:txBody>
      </p:sp>
      <p:sp>
        <p:nvSpPr>
          <p:cNvPr id="3" name="Content Placeholder 2"/>
          <p:cNvSpPr>
            <a:spLocks noGrp="1"/>
          </p:cNvSpPr>
          <p:nvPr>
            <p:ph idx="1"/>
          </p:nvPr>
        </p:nvSpPr>
        <p:spPr/>
        <p:txBody>
          <a:bodyPr>
            <a:noAutofit/>
          </a:bodyPr>
          <a:lstStyle/>
          <a:p>
            <a:r>
              <a:rPr lang="en-US" sz="2000" i="1" dirty="0"/>
              <a:t>Increased security</a:t>
            </a:r>
            <a:r>
              <a:rPr lang="en-US" sz="2000" dirty="0"/>
              <a:t> – a fact of life on the Internet is being vulnerable to break-in attempts. Security plugins take additional steps to harden a prototype site, and monitor attempts to break in. </a:t>
            </a:r>
            <a:endParaRPr lang="en-US" sz="2000" dirty="0" smtClean="0"/>
          </a:p>
          <a:p>
            <a:pPr lvl="1"/>
            <a:r>
              <a:rPr lang="en-US" sz="1800" dirty="0" smtClean="0"/>
              <a:t>The </a:t>
            </a:r>
            <a:r>
              <a:rPr lang="en-US" sz="1800" dirty="0"/>
              <a:t>‘</a:t>
            </a:r>
            <a:r>
              <a:rPr lang="en-US" sz="1800" dirty="0" err="1"/>
              <a:t>Wordfence</a:t>
            </a:r>
            <a:r>
              <a:rPr lang="en-US" sz="1800" dirty="0"/>
              <a:t>’ plugin is a popular choice for a security plugin. </a:t>
            </a:r>
            <a:endParaRPr lang="en-US" sz="1800" dirty="0" smtClean="0"/>
          </a:p>
          <a:p>
            <a:r>
              <a:rPr lang="en-US" sz="2000" i="1" dirty="0" smtClean="0"/>
              <a:t>Faster </a:t>
            </a:r>
            <a:r>
              <a:rPr lang="en-US" sz="2000" i="1" dirty="0"/>
              <a:t>performance</a:t>
            </a:r>
            <a:r>
              <a:rPr lang="en-US" sz="2000" dirty="0"/>
              <a:t> – using software such as WordPress </a:t>
            </a:r>
            <a:r>
              <a:rPr lang="en-US" sz="2000" dirty="0" smtClean="0"/>
              <a:t>can slow down web page loading times. </a:t>
            </a:r>
          </a:p>
          <a:p>
            <a:pPr lvl="1"/>
            <a:r>
              <a:rPr lang="en-US" sz="1800" dirty="0" smtClean="0"/>
              <a:t>A </a:t>
            </a:r>
            <a:r>
              <a:rPr lang="en-US" sz="1800" dirty="0"/>
              <a:t>cache will save copies of commonly requested web pages, and send out copies without having to run code and recreate them every time. </a:t>
            </a:r>
            <a:endParaRPr lang="en-US" sz="1800" dirty="0" smtClean="0"/>
          </a:p>
          <a:p>
            <a:pPr lvl="1"/>
            <a:r>
              <a:rPr lang="en-US" sz="1800" dirty="0" smtClean="0"/>
              <a:t>The </a:t>
            </a:r>
            <a:r>
              <a:rPr lang="en-US" sz="1800" dirty="0"/>
              <a:t>‘WP Super Cache’ plugin is currently a good choice for a cache plugin</a:t>
            </a:r>
            <a:r>
              <a:rPr lang="en-US" sz="1800" dirty="0" smtClean="0"/>
              <a:t>.</a:t>
            </a:r>
            <a:endParaRPr lang="en-US" sz="1800" dirty="0"/>
          </a:p>
          <a:p>
            <a:r>
              <a:rPr lang="en-US" sz="2000" i="1" dirty="0"/>
              <a:t>Backup and recovery</a:t>
            </a:r>
            <a:r>
              <a:rPr lang="en-US" sz="2000" dirty="0"/>
              <a:t> </a:t>
            </a:r>
            <a:r>
              <a:rPr lang="en-US" sz="2000" dirty="0" smtClean="0"/>
              <a:t>– having </a:t>
            </a:r>
            <a:r>
              <a:rPr lang="en-US" sz="2000" dirty="0"/>
              <a:t>a recent backup of a site is critical, as well as the ability to recover from a problem by getting a backup copy of a site up and running again. </a:t>
            </a:r>
            <a:endParaRPr lang="en-US" sz="2000" dirty="0" smtClean="0"/>
          </a:p>
          <a:p>
            <a:pPr lvl="1"/>
            <a:r>
              <a:rPr lang="en-US" sz="1800" dirty="0" smtClean="0"/>
              <a:t>A </a:t>
            </a:r>
            <a:r>
              <a:rPr lang="en-US" sz="1800" dirty="0"/>
              <a:t>number of backup plugins, such as ‘Updraft Plus’, can be configured to do automatic backups, and can recover a saved site with a few clicks. </a:t>
            </a:r>
          </a:p>
        </p:txBody>
      </p:sp>
    </p:spTree>
    <p:extLst>
      <p:ext uri="{BB962C8B-B14F-4D97-AF65-F5344CB8AC3E}">
        <p14:creationId xmlns:p14="http://schemas.microsoft.com/office/powerpoint/2010/main" val="181903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Plugin Example: </a:t>
            </a:r>
            <a:br>
              <a:rPr lang="en-US" dirty="0" smtClean="0"/>
            </a:br>
            <a:r>
              <a:rPr lang="en-US" dirty="0" smtClean="0"/>
              <a:t>Google Maps Widget</a:t>
            </a:r>
            <a:endParaRPr lang="en-US" dirty="0"/>
          </a:p>
        </p:txBody>
      </p:sp>
      <p:sp>
        <p:nvSpPr>
          <p:cNvPr id="3" name="Content Placeholder 2"/>
          <p:cNvSpPr>
            <a:spLocks noGrp="1"/>
          </p:cNvSpPr>
          <p:nvPr>
            <p:ph idx="1"/>
          </p:nvPr>
        </p:nvSpPr>
        <p:spPr/>
        <p:txBody>
          <a:bodyPr>
            <a:normAutofit fontScale="92500" lnSpcReduction="20000"/>
          </a:bodyPr>
          <a:lstStyle/>
          <a:p>
            <a:r>
              <a:rPr lang="en-US" dirty="0"/>
              <a:t>To use a Google map plugin, a unique identifier called an API key must be created from a Google account. </a:t>
            </a:r>
            <a:endParaRPr lang="en-US" dirty="0" smtClean="0"/>
          </a:p>
          <a:p>
            <a:r>
              <a:rPr lang="en-US" dirty="0" smtClean="0"/>
              <a:t>From </a:t>
            </a:r>
            <a:r>
              <a:rPr lang="en-US" dirty="0"/>
              <a:t>the WordPress administrator area, select ‘Plugins’, then ‘Add New’. Search for ‘google maps widget’ in the upper right. </a:t>
            </a:r>
            <a:endParaRPr lang="en-US" dirty="0" smtClean="0"/>
          </a:p>
          <a:p>
            <a:pPr lvl="1"/>
            <a:r>
              <a:rPr lang="en-US" dirty="0" smtClean="0"/>
              <a:t>One </a:t>
            </a:r>
            <a:r>
              <a:rPr lang="en-US" dirty="0"/>
              <a:t>of the first results should be ‘Google Maps Widget – Ultimate Google Maps Plugin’. Install and activate this plugin</a:t>
            </a:r>
            <a:r>
              <a:rPr lang="en-US" dirty="0" smtClean="0"/>
              <a:t>.</a:t>
            </a:r>
            <a:endParaRPr lang="en-US" dirty="0"/>
          </a:p>
          <a:p>
            <a:r>
              <a:rPr lang="en-US" dirty="0"/>
              <a:t>As part of the initial configuration, a Google Maps API Key needs to be created, then copied and pasted into the plugin. </a:t>
            </a:r>
            <a:endParaRPr lang="en-US" dirty="0" smtClean="0"/>
          </a:p>
          <a:p>
            <a:pPr lvl="1"/>
            <a:r>
              <a:rPr lang="en-US" dirty="0" smtClean="0"/>
              <a:t>From </a:t>
            </a:r>
            <a:r>
              <a:rPr lang="en-US" dirty="0"/>
              <a:t>the ‘Settings’ menu in the administrator area, select ‘Google Maps Widget’. The plugin will have a link to instructions for creating a Google Maps API key. </a:t>
            </a:r>
            <a:endParaRPr lang="en-US" dirty="0" smtClean="0"/>
          </a:p>
          <a:p>
            <a:pPr lvl="1"/>
            <a:r>
              <a:rPr lang="en-US" dirty="0" smtClean="0"/>
              <a:t>Follow </a:t>
            </a:r>
            <a:r>
              <a:rPr lang="en-US" dirty="0"/>
              <a:t>the instructions, then copy and paste a very long API key into the ‘Google Maps API Key’ field. Go to the ‘Appearance’ menu, then ‘Widgets’, to add a Google Maps Widget to a screen </a:t>
            </a:r>
            <a:r>
              <a:rPr lang="en-US" dirty="0" smtClean="0"/>
              <a:t>area.</a:t>
            </a:r>
            <a:endParaRPr lang="en-US" dirty="0"/>
          </a:p>
        </p:txBody>
      </p:sp>
    </p:spTree>
    <p:extLst>
      <p:ext uri="{BB962C8B-B14F-4D97-AF65-F5344CB8AC3E}">
        <p14:creationId xmlns:p14="http://schemas.microsoft.com/office/powerpoint/2010/main" val="195959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2661</Words>
  <Application>Microsoft Macintosh PowerPoint</Application>
  <PresentationFormat>Widescreen</PresentationFormat>
  <Paragraphs>179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Calibri Light</vt:lpstr>
      <vt:lpstr>DengXian</vt:lpstr>
      <vt:lpstr>Nunito</vt:lpstr>
      <vt:lpstr>Arial</vt:lpstr>
      <vt:lpstr>Office Theme</vt:lpstr>
      <vt:lpstr>Chapter 7</vt:lpstr>
      <vt:lpstr>Highlights and Key Takeaways</vt:lpstr>
      <vt:lpstr>Adding New Features to a Prototype</vt:lpstr>
      <vt:lpstr>Example New Plugin Install: GTranslate</vt:lpstr>
      <vt:lpstr>Typical Steps in Plugin Installation</vt:lpstr>
      <vt:lpstr>Three Types of Plugins</vt:lpstr>
      <vt:lpstr>Example Front-End Plugin: Ninja Forms</vt:lpstr>
      <vt:lpstr>Back-End Plugin Examples</vt:lpstr>
      <vt:lpstr>Integration Plugin Example:  Google Maps Widget</vt:lpstr>
      <vt:lpstr>Useful Features for Content and Community Businesses</vt:lpstr>
      <vt:lpstr>Useful Features for Online Stores</vt:lpstr>
      <vt:lpstr>Useful Features for  Matchmaker Businesses</vt:lpstr>
      <vt:lpstr>Useful Features for Promoting an Existing Business</vt:lpstr>
      <vt:lpstr>Road to the Prototype  Step 16</vt:lpstr>
      <vt:lpstr>Exercise</vt:lpstr>
      <vt:lpstr>Experiment with New Features!</vt:lpstr>
      <vt:lpstr>Road to the Prototype  Step 17</vt:lpstr>
      <vt:lpstr>Theme Customization:  Changing the Code</vt:lpstr>
      <vt:lpstr>Road to the Prototype  Step 18</vt:lpstr>
      <vt:lpstr>Road to the Prototype     The End</vt:lpstr>
      <vt:lpstr>Additional Links 1</vt:lpstr>
      <vt:lpstr>Additional Links 2</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Entrepreneurship</dc:title>
  <dc:creator>Microsoft Office User</dc:creator>
  <cp:lastModifiedBy>Microsoft Office User</cp:lastModifiedBy>
  <cp:revision>18</cp:revision>
  <dcterms:created xsi:type="dcterms:W3CDTF">2019-03-24T19:06:32Z</dcterms:created>
  <dcterms:modified xsi:type="dcterms:W3CDTF">2019-04-08T04:14:23Z</dcterms:modified>
</cp:coreProperties>
</file>