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76" r:id="rId4"/>
    <p:sldId id="288" r:id="rId5"/>
    <p:sldId id="277" r:id="rId6"/>
    <p:sldId id="278" r:id="rId7"/>
    <p:sldId id="279" r:id="rId8"/>
    <p:sldId id="280" r:id="rId9"/>
    <p:sldId id="289" r:id="rId10"/>
    <p:sldId id="281" r:id="rId11"/>
    <p:sldId id="282" r:id="rId12"/>
    <p:sldId id="283" r:id="rId13"/>
    <p:sldId id="266" r:id="rId14"/>
    <p:sldId id="290" r:id="rId15"/>
    <p:sldId id="285" r:id="rId16"/>
    <p:sldId id="267" r:id="rId17"/>
    <p:sldId id="292" r:id="rId18"/>
    <p:sldId id="294" r:id="rId19"/>
    <p:sldId id="286" r:id="rId20"/>
    <p:sldId id="268" r:id="rId21"/>
    <p:sldId id="293" r:id="rId22"/>
    <p:sldId id="287" r:id="rId23"/>
    <p:sldId id="259" r:id="rId24"/>
    <p:sldId id="26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95"/>
    <p:restoredTop sz="94617"/>
  </p:normalViewPr>
  <p:slideViewPr>
    <p:cSldViewPr snapToGrid="0" snapToObjects="1">
      <p:cViewPr varScale="1">
        <p:scale>
          <a:sx n="88" d="100"/>
          <a:sy n="88" d="100"/>
        </p:scale>
        <p:origin x="46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80934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76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881225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Nunito" charset="0"/>
                <a:ea typeface="Nunito" charset="0"/>
                <a:cs typeface="Nunito"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Nunito" charset="0"/>
                <a:ea typeface="Nunito" charset="0"/>
                <a:cs typeface="Nunito" charset="0"/>
              </a:defRPr>
            </a:lvl1pPr>
            <a:lvl2pPr>
              <a:defRPr>
                <a:latin typeface="Nunito" charset="0"/>
                <a:ea typeface="Nunito" charset="0"/>
                <a:cs typeface="Nunito" charset="0"/>
              </a:defRPr>
            </a:lvl2pPr>
            <a:lvl3pPr>
              <a:defRPr>
                <a:latin typeface="Nunito" charset="0"/>
                <a:ea typeface="Nunito" charset="0"/>
                <a:cs typeface="Nunito" charset="0"/>
              </a:defRPr>
            </a:lvl3pPr>
            <a:lvl4pPr>
              <a:defRPr>
                <a:latin typeface="Nunito" charset="0"/>
                <a:ea typeface="Nunito" charset="0"/>
                <a:cs typeface="Nunito" charset="0"/>
              </a:defRPr>
            </a:lvl4pPr>
            <a:lvl5pPr>
              <a:defRPr>
                <a:latin typeface="Nunito" charset="0"/>
                <a:ea typeface="Nunito" charset="0"/>
                <a:cs typeface="Nunito"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648110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D7183B-A270-DE4C-9EFE-4B8DB882B91B}" type="datetimeFigureOut">
              <a:rPr lang="en-US" smtClean="0"/>
              <a:t>4/7/19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993514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D7183B-A270-DE4C-9EFE-4B8DB882B91B}"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2108480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D7183B-A270-DE4C-9EFE-4B8DB882B91B}" type="datetimeFigureOut">
              <a:rPr lang="en-US" smtClean="0"/>
              <a:t>4/7/19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598373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D7183B-A270-DE4C-9EFE-4B8DB882B91B}" type="datetimeFigureOut">
              <a:rPr lang="en-US" smtClean="0"/>
              <a:t>4/7/19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984860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D7183B-A270-DE4C-9EFE-4B8DB882B91B}" type="datetimeFigureOut">
              <a:rPr lang="en-US" smtClean="0"/>
              <a:t>4/7/19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896292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7183B-A270-DE4C-9EFE-4B8DB882B91B}"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178939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7183B-A270-DE4C-9EFE-4B8DB882B91B}" type="datetimeFigureOut">
              <a:rPr lang="en-US" smtClean="0"/>
              <a:t>4/7/19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ADB2E9-778D-C243-B952-B05D1641B48B}" type="slidenum">
              <a:rPr lang="en-US" smtClean="0"/>
              <a:t>‹#›</a:t>
            </a:fld>
            <a:endParaRPr lang="en-US"/>
          </a:p>
        </p:txBody>
      </p:sp>
    </p:spTree>
    <p:extLst>
      <p:ext uri="{BB962C8B-B14F-4D97-AF65-F5344CB8AC3E}">
        <p14:creationId xmlns:p14="http://schemas.microsoft.com/office/powerpoint/2010/main" val="9637934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D7183B-A270-DE4C-9EFE-4B8DB882B91B}" type="datetimeFigureOut">
              <a:rPr lang="en-US" smtClean="0"/>
              <a:t>4/7/19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ADB2E9-778D-C243-B952-B05D1641B48B}" type="slidenum">
              <a:rPr lang="en-US" smtClean="0"/>
              <a:t>‹#›</a:t>
            </a:fld>
            <a:endParaRPr lang="en-US"/>
          </a:p>
        </p:txBody>
      </p:sp>
    </p:spTree>
    <p:extLst>
      <p:ext uri="{BB962C8B-B14F-4D97-AF65-F5344CB8AC3E}">
        <p14:creationId xmlns:p14="http://schemas.microsoft.com/office/powerpoint/2010/main" val="230641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codex.wordpress.org/Pages" TargetMode="External"/><Relationship Id="rId4" Type="http://schemas.openxmlformats.org/officeDocument/2006/relationships/hyperlink" Target="https://codex.wordpress.org/Writing_Posts" TargetMode="External"/><Relationship Id="rId5" Type="http://schemas.openxmlformats.org/officeDocument/2006/relationships/hyperlink" Target="https://codex.wordpress.org/Creating_a_Static_Front_Page" TargetMode="External"/><Relationship Id="rId6" Type="http://schemas.openxmlformats.org/officeDocument/2006/relationships/hyperlink" Target="http://www.wpbeginner.com/beginners-guide/categories-vs-tags-seo-best-practices-which-one-is-better/" TargetMode="External"/><Relationship Id="rId7" Type="http://schemas.openxmlformats.org/officeDocument/2006/relationships/hyperlink" Target="http://www.wpbeginner.com/beginners-guide/beginners-guide-on-how-to-add-a-link-in-wordpress/" TargetMode="External"/><Relationship Id="rId8" Type="http://schemas.openxmlformats.org/officeDocument/2006/relationships/hyperlink" Target="https://codex.wordpress.org/WordPress_Menu_User_Guide" TargetMode="External"/><Relationship Id="rId9" Type="http://schemas.openxmlformats.org/officeDocument/2006/relationships/hyperlink" Target="http://www.toprankblog.com/2018/05/b2b-content-marketing-case-studies-2018/" TargetMode="External"/><Relationship Id="rId1" Type="http://schemas.openxmlformats.org/officeDocument/2006/relationships/slideLayout" Target="../slideLayouts/slideLayout2.xml"/><Relationship Id="rId2" Type="http://schemas.openxmlformats.org/officeDocument/2006/relationships/hyperlink" Target="http://www.usability.gov/what-and-why/content-strategy.htm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learndigitalentrepreneurship.com/" TargetMode="External"/><Relationship Id="rId4" Type="http://schemas.openxmlformats.org/officeDocument/2006/relationships/image" Target="../media/image1.jpeg"/><Relationship Id="rId1" Type="http://schemas.openxmlformats.org/officeDocument/2006/relationships/slideLayout" Target="../slideLayouts/slideLayout9.xml"/><Relationship Id="rId2" Type="http://schemas.openxmlformats.org/officeDocument/2006/relationships/hyperlink" Target="https://www.routledge.com/Digital-Entrepreneurship/Allen/p/book/9781138583696"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Nunito" charset="0"/>
                <a:ea typeface="Nunito" charset="0"/>
                <a:cs typeface="Nunito" charset="0"/>
              </a:rPr>
              <a:t>Chapter 5</a:t>
            </a:r>
            <a:endParaRPr lang="en-US" dirty="0">
              <a:latin typeface="Nunito" charset="0"/>
              <a:ea typeface="Nunito" charset="0"/>
              <a:cs typeface="Nunito" charset="0"/>
            </a:endParaRPr>
          </a:p>
        </p:txBody>
      </p:sp>
      <p:sp>
        <p:nvSpPr>
          <p:cNvPr id="6" name="Text Placeholder 5"/>
          <p:cNvSpPr>
            <a:spLocks noGrp="1"/>
          </p:cNvSpPr>
          <p:nvPr>
            <p:ph type="body" sz="half" idx="2"/>
          </p:nvPr>
        </p:nvSpPr>
        <p:spPr>
          <a:xfrm>
            <a:off x="839788" y="2377440"/>
            <a:ext cx="4792916" cy="3491548"/>
          </a:xfrm>
        </p:spPr>
        <p:txBody>
          <a:bodyPr>
            <a:normAutofit/>
          </a:bodyPr>
          <a:lstStyle/>
          <a:p>
            <a:r>
              <a:rPr lang="en-US" sz="3200" dirty="0" smtClean="0">
                <a:latin typeface="Nunito" charset="0"/>
                <a:ea typeface="Nunito" charset="0"/>
                <a:cs typeface="Nunito" charset="0"/>
              </a:rPr>
              <a:t>Digital Content for Business</a:t>
            </a:r>
            <a:endParaRPr lang="en-US" sz="3200" dirty="0">
              <a:latin typeface="Nunito" charset="0"/>
              <a:ea typeface="Nunito" charset="0"/>
              <a:cs typeface="Nunito" charset="0"/>
            </a:endParaRPr>
          </a:p>
        </p:txBody>
      </p:sp>
      <p:pic>
        <p:nvPicPr>
          <p:cNvPr id="1028" name="Picture 4" descr="https://www.learndigitalentrepreneurship.com/wp-content/uploads/2018/11/DE-cover-768x99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7920" y="457200"/>
            <a:ext cx="4508373" cy="5846169"/>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839788" y="6118703"/>
            <a:ext cx="1975926" cy="307777"/>
          </a:xfrm>
          <a:prstGeom prst="rect">
            <a:avLst/>
          </a:prstGeom>
          <a:noFill/>
        </p:spPr>
        <p:txBody>
          <a:bodyPr wrap="none" rtlCol="0">
            <a:spAutoFit/>
          </a:bodyPr>
          <a:lstStyle/>
          <a:p>
            <a:r>
              <a:rPr lang="en-US" sz="1400" i="1" dirty="0" smtClean="0"/>
              <a:t>J.P. Allen version </a:t>
            </a:r>
            <a:r>
              <a:rPr lang="en-US" sz="1400" i="1" dirty="0" smtClean="0"/>
              <a:t>4-15</a:t>
            </a:r>
            <a:r>
              <a:rPr lang="en-US" sz="1400" i="1" dirty="0" smtClean="0"/>
              <a:t>-19</a:t>
            </a:r>
            <a:endParaRPr lang="en-US" sz="1400" i="1" dirty="0"/>
          </a:p>
        </p:txBody>
      </p:sp>
    </p:spTree>
    <p:extLst>
      <p:ext uri="{BB962C8B-B14F-4D97-AF65-F5344CB8AC3E}">
        <p14:creationId xmlns:p14="http://schemas.microsoft.com/office/powerpoint/2010/main" val="764384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Pages and Posts in WordPress</a:t>
            </a:r>
            <a:endParaRPr lang="en-US" dirty="0"/>
          </a:p>
        </p:txBody>
      </p:sp>
      <p:sp>
        <p:nvSpPr>
          <p:cNvPr id="3" name="Content Placeholder 2"/>
          <p:cNvSpPr>
            <a:spLocks noGrp="1"/>
          </p:cNvSpPr>
          <p:nvPr>
            <p:ph idx="1"/>
          </p:nvPr>
        </p:nvSpPr>
        <p:spPr/>
        <p:txBody>
          <a:bodyPr>
            <a:normAutofit/>
          </a:bodyPr>
          <a:lstStyle/>
          <a:p>
            <a:r>
              <a:rPr lang="en-US" dirty="0"/>
              <a:t>Content management software, such as WordPress, makes it easy to add content to a prototype site. </a:t>
            </a:r>
            <a:endParaRPr lang="en-US" dirty="0" smtClean="0"/>
          </a:p>
          <a:p>
            <a:r>
              <a:rPr lang="en-US" dirty="0" smtClean="0"/>
              <a:t>WordPress </a:t>
            </a:r>
            <a:r>
              <a:rPr lang="en-US" dirty="0"/>
              <a:t>has two default content types: </a:t>
            </a:r>
            <a:r>
              <a:rPr lang="en-US" i="1" dirty="0"/>
              <a:t>pages</a:t>
            </a:r>
            <a:r>
              <a:rPr lang="en-US" dirty="0"/>
              <a:t> and </a:t>
            </a:r>
            <a:r>
              <a:rPr lang="en-US" i="1" dirty="0"/>
              <a:t>posts</a:t>
            </a:r>
            <a:r>
              <a:rPr lang="en-US" dirty="0"/>
              <a:t>. </a:t>
            </a:r>
            <a:endParaRPr lang="en-US" dirty="0" smtClean="0"/>
          </a:p>
          <a:p>
            <a:pPr lvl="1"/>
            <a:r>
              <a:rPr lang="en-US" dirty="0" smtClean="0"/>
              <a:t>A </a:t>
            </a:r>
            <a:r>
              <a:rPr lang="en-US" dirty="0"/>
              <a:t>page is a standard web page, displayed </a:t>
            </a:r>
            <a:r>
              <a:rPr lang="en-US" dirty="0" smtClean="0"/>
              <a:t>at </a:t>
            </a:r>
            <a:r>
              <a:rPr lang="en-US" dirty="0"/>
              <a:t>its own URL. </a:t>
            </a:r>
            <a:endParaRPr lang="en-US" dirty="0" smtClean="0"/>
          </a:p>
          <a:p>
            <a:pPr lvl="1"/>
            <a:r>
              <a:rPr lang="en-US" dirty="0" smtClean="0"/>
              <a:t>A </a:t>
            </a:r>
            <a:r>
              <a:rPr lang="en-US" dirty="0"/>
              <a:t>post is a blog article with a specific publication time and date. All posts are displayed on a single page, with the newest post at the top. </a:t>
            </a:r>
            <a:endParaRPr lang="en-US" dirty="0" smtClean="0"/>
          </a:p>
          <a:p>
            <a:r>
              <a:rPr lang="en-US" dirty="0" smtClean="0"/>
              <a:t>A </a:t>
            </a:r>
            <a:r>
              <a:rPr lang="en-US" dirty="0"/>
              <a:t>typical prototype site uses both pages and posts: pages for the information that isn’t time sensitive, such as an ‘about us’ page or a ‘contact us’ page, and posts for news items or blog articles.</a:t>
            </a:r>
          </a:p>
        </p:txBody>
      </p:sp>
    </p:spTree>
    <p:extLst>
      <p:ext uri="{BB962C8B-B14F-4D97-AF65-F5344CB8AC3E}">
        <p14:creationId xmlns:p14="http://schemas.microsoft.com/office/powerpoint/2010/main" val="1329514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New Page</a:t>
            </a:r>
            <a:endParaRPr lang="en-US" dirty="0"/>
          </a:p>
        </p:txBody>
      </p:sp>
      <p:sp>
        <p:nvSpPr>
          <p:cNvPr id="3" name="Content Placeholder 2"/>
          <p:cNvSpPr>
            <a:spLocks noGrp="1"/>
          </p:cNvSpPr>
          <p:nvPr>
            <p:ph idx="1"/>
          </p:nvPr>
        </p:nvSpPr>
        <p:spPr/>
        <p:txBody>
          <a:bodyPr>
            <a:normAutofit fontScale="92500" lnSpcReduction="10000"/>
          </a:bodyPr>
          <a:lstStyle/>
          <a:p>
            <a:r>
              <a:rPr lang="en-US" dirty="0"/>
              <a:t>To create a new page, go to the ‘Pages’ menu from the administrator area of your WordPress site and select ‘Add New’. </a:t>
            </a:r>
            <a:endParaRPr lang="en-US" dirty="0" smtClean="0"/>
          </a:p>
          <a:p>
            <a:r>
              <a:rPr lang="en-US" dirty="0" smtClean="0"/>
              <a:t>Fill </a:t>
            </a:r>
            <a:r>
              <a:rPr lang="en-US" dirty="0"/>
              <a:t>in the title of the page, which will be used as part of the URL for the page. </a:t>
            </a:r>
            <a:r>
              <a:rPr lang="en-US" dirty="0" smtClean="0"/>
              <a:t>Use the editor to add content.</a:t>
            </a:r>
            <a:endParaRPr lang="en-US" dirty="0" smtClean="0"/>
          </a:p>
          <a:p>
            <a:r>
              <a:rPr lang="en-US" dirty="0" smtClean="0"/>
              <a:t>The </a:t>
            </a:r>
            <a:r>
              <a:rPr lang="en-US" dirty="0"/>
              <a:t>page is only made available to the public when the blue ‘Publish’ button is clicked</a:t>
            </a:r>
            <a:r>
              <a:rPr lang="en-US" dirty="0" smtClean="0"/>
              <a:t>.</a:t>
            </a:r>
            <a:endParaRPr lang="en-US" dirty="0"/>
          </a:p>
          <a:p>
            <a:r>
              <a:rPr lang="en-US" dirty="0"/>
              <a:t>Create a page for the digital business prototype, and visit its URL to make sure you understand where to find it. </a:t>
            </a:r>
            <a:endParaRPr lang="en-US" dirty="0" smtClean="0"/>
          </a:p>
          <a:p>
            <a:pPr lvl="1"/>
            <a:r>
              <a:rPr lang="en-US" dirty="0" smtClean="0"/>
              <a:t>Notice </a:t>
            </a:r>
            <a:r>
              <a:rPr lang="en-US" dirty="0"/>
              <a:t>that when a visitor sees a page, they see not only the title and content you have created, but also headers, footers, menus, and perhaps sidebars around your page content. The content management software automatically fills in those other areas of the screen. </a:t>
            </a:r>
            <a:endParaRPr lang="en-US" dirty="0" smtClean="0"/>
          </a:p>
        </p:txBody>
      </p:sp>
    </p:spTree>
    <p:extLst>
      <p:ext uri="{BB962C8B-B14F-4D97-AF65-F5344CB8AC3E}">
        <p14:creationId xmlns:p14="http://schemas.microsoft.com/office/powerpoint/2010/main" val="1686098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New Post</a:t>
            </a:r>
            <a:endParaRPr lang="en-US" dirty="0"/>
          </a:p>
        </p:txBody>
      </p:sp>
      <p:sp>
        <p:nvSpPr>
          <p:cNvPr id="3" name="Content Placeholder 2"/>
          <p:cNvSpPr>
            <a:spLocks noGrp="1"/>
          </p:cNvSpPr>
          <p:nvPr>
            <p:ph idx="1"/>
          </p:nvPr>
        </p:nvSpPr>
        <p:spPr/>
        <p:txBody>
          <a:bodyPr>
            <a:normAutofit/>
          </a:bodyPr>
          <a:lstStyle/>
          <a:p>
            <a:r>
              <a:rPr lang="en-US" dirty="0"/>
              <a:t>To create a new post, </a:t>
            </a:r>
            <a:r>
              <a:rPr lang="en-US" dirty="0" smtClean="0"/>
              <a:t>go to </a:t>
            </a:r>
            <a:r>
              <a:rPr lang="en-US" dirty="0"/>
              <a:t>the ‘Posts’ menu from the WordPress administrator area and select ‘Add New’. </a:t>
            </a:r>
            <a:endParaRPr lang="en-US" dirty="0" smtClean="0"/>
          </a:p>
          <a:p>
            <a:r>
              <a:rPr lang="en-US" dirty="0" smtClean="0"/>
              <a:t>Click </a:t>
            </a:r>
            <a:r>
              <a:rPr lang="en-US" dirty="0"/>
              <a:t>on the blue ‘Publish’ button to make the post available to readers.</a:t>
            </a:r>
          </a:p>
          <a:p>
            <a:r>
              <a:rPr lang="en-US" dirty="0" smtClean="0"/>
              <a:t>By </a:t>
            </a:r>
            <a:r>
              <a:rPr lang="en-US" dirty="0"/>
              <a:t>default, WordPress will show posts on the front page, with the most recent posts on top.</a:t>
            </a:r>
          </a:p>
          <a:p>
            <a:endParaRPr lang="en-US" dirty="0"/>
          </a:p>
        </p:txBody>
      </p:sp>
    </p:spTree>
    <p:extLst>
      <p:ext uri="{BB962C8B-B14F-4D97-AF65-F5344CB8AC3E}">
        <p14:creationId xmlns:p14="http://schemas.microsoft.com/office/powerpoint/2010/main" val="659523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0311384" y="506698"/>
            <a:ext cx="1042416" cy="1064192"/>
            <a:chOff x="10311384" y="4001294"/>
            <a:chExt cx="1042416" cy="1064192"/>
          </a:xfrm>
        </p:grpSpPr>
        <p:sp>
          <p:nvSpPr>
            <p:cNvPr id="6" name="Action Button: Custom 5">
              <a:hlinkClick r:id="" action="ppaction://noaction" highlightClick="1"/>
            </p:cNvPr>
            <p:cNvSpPr/>
            <p:nvPr/>
          </p:nvSpPr>
          <p:spPr>
            <a:xfrm>
              <a:off x="10311384" y="4001294"/>
              <a:ext cx="1042416" cy="106419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hevron 4"/>
            <p:cNvSpPr/>
            <p:nvPr/>
          </p:nvSpPr>
          <p:spPr>
            <a:xfrm>
              <a:off x="10311384" y="4018133"/>
              <a:ext cx="1016000" cy="1030514"/>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p:cNvSpPr>
            <a:spLocks noGrp="1"/>
          </p:cNvSpPr>
          <p:nvPr>
            <p:ph type="title"/>
          </p:nvPr>
        </p:nvSpPr>
        <p:spPr/>
        <p:txBody>
          <a:bodyPr/>
          <a:lstStyle/>
          <a:p>
            <a:r>
              <a:rPr lang="en-US" dirty="0" smtClean="0"/>
              <a:t>Road to the Prototype		Step 10</a:t>
            </a:r>
            <a:endParaRPr lang="en-US" dirty="0"/>
          </a:p>
        </p:txBody>
      </p:sp>
      <p:graphicFrame>
        <p:nvGraphicFramePr>
          <p:cNvPr id="14" name="Table 13"/>
          <p:cNvGraphicFramePr>
            <a:graphicFrameLocks noGrp="1"/>
          </p:cNvGraphicFramePr>
          <p:nvPr/>
        </p:nvGraphicFramePr>
        <p:xfrm>
          <a:off x="1101272" y="2772229"/>
          <a:ext cx="9989456" cy="2743199"/>
        </p:xfrm>
        <a:graphic>
          <a:graphicData uri="http://schemas.openxmlformats.org/drawingml/2006/table">
            <a:tbl>
              <a:tblPr firstRow="1" firstCol="1" bandRow="1">
                <a:tableStyleId>{5C22544A-7EE6-4342-B048-85BDC9FD1C3A}</a:tableStyleId>
              </a:tblPr>
              <a:tblGrid>
                <a:gridCol w="767440"/>
                <a:gridCol w="5477417"/>
                <a:gridCol w="3744599"/>
              </a:tblGrid>
              <a:tr h="997527">
                <a:tc>
                  <a:txBody>
                    <a:bodyPr/>
                    <a:lstStyle/>
                    <a:p>
                      <a:pPr marL="0" marR="0">
                        <a:spcBef>
                          <a:spcPts val="0"/>
                        </a:spcBef>
                        <a:spcAft>
                          <a:spcPts val="0"/>
                        </a:spcAft>
                      </a:pPr>
                      <a:r>
                        <a:rPr lang="en-US" sz="2400">
                          <a:effectLst/>
                        </a:rPr>
                        <a:t>Step</a:t>
                      </a:r>
                      <a:endParaRPr lang="en-US" sz="240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dirty="0">
                          <a:effectLst/>
                        </a:rPr>
                        <a:t>Task</a:t>
                      </a:r>
                      <a:endParaRPr lang="en-US" sz="2400" dirty="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a:effectLst/>
                        </a:rPr>
                        <a:t>Success Measure</a:t>
                      </a:r>
                      <a:endParaRPr lang="en-US" sz="2400">
                        <a:effectLst/>
                        <a:latin typeface="Calibri" charset="0"/>
                        <a:ea typeface="DengXian" charset="-122"/>
                        <a:cs typeface="Arial" charset="0"/>
                      </a:endParaRPr>
                    </a:p>
                  </a:txBody>
                  <a:tcPr marL="68580" marR="68580" marT="0" marB="0"/>
                </a:tc>
              </a:tr>
              <a:tr h="1745672">
                <a:tc>
                  <a:txBody>
                    <a:bodyPr/>
                    <a:lstStyle/>
                    <a:p>
                      <a:pPr marL="0" marR="0">
                        <a:spcBef>
                          <a:spcPts val="0"/>
                        </a:spcBef>
                        <a:spcAft>
                          <a:spcPts val="0"/>
                        </a:spcAft>
                      </a:pPr>
                      <a:r>
                        <a:rPr lang="en-US" sz="2400">
                          <a:effectLst/>
                          <a:latin typeface="Calibri" charset="0"/>
                          <a:ea typeface="DengXian" charset="-122"/>
                          <a:cs typeface="Arial" charset="0"/>
                        </a:rPr>
                        <a:t>10</a:t>
                      </a:r>
                    </a:p>
                  </a:txBody>
                  <a:tcPr marL="68580" marR="68580" marT="0" marB="0"/>
                </a:tc>
                <a:tc>
                  <a:txBody>
                    <a:bodyPr/>
                    <a:lstStyle/>
                    <a:p>
                      <a:pPr marL="0" marR="0">
                        <a:spcBef>
                          <a:spcPts val="0"/>
                        </a:spcBef>
                        <a:spcAft>
                          <a:spcPts val="0"/>
                        </a:spcAft>
                      </a:pPr>
                      <a:r>
                        <a:rPr lang="en-US" sz="2400">
                          <a:effectLst/>
                          <a:latin typeface="Calibri" charset="0"/>
                          <a:ea typeface="DengXian" charset="-122"/>
                          <a:cs typeface="Arial" charset="0"/>
                        </a:rPr>
                        <a:t>Add new content to WordPress site (one page, and one post).</a:t>
                      </a:r>
                    </a:p>
                  </a:txBody>
                  <a:tcPr marL="68580" marR="68580" marT="0" marB="0"/>
                </a:tc>
                <a:tc>
                  <a:txBody>
                    <a:bodyPr/>
                    <a:lstStyle/>
                    <a:p>
                      <a:pPr marL="0" marR="0">
                        <a:spcBef>
                          <a:spcPts val="0"/>
                        </a:spcBef>
                        <a:spcAft>
                          <a:spcPts val="0"/>
                        </a:spcAft>
                      </a:pPr>
                      <a:r>
                        <a:rPr lang="en-US" sz="2400" dirty="0">
                          <a:effectLst/>
                          <a:latin typeface="Calibri" charset="0"/>
                          <a:ea typeface="DengXian" charset="-122"/>
                          <a:cs typeface="Arial" charset="0"/>
                        </a:rPr>
                        <a:t>View page and view post in a browser.</a:t>
                      </a:r>
                    </a:p>
                  </a:txBody>
                  <a:tcPr marL="68580" marR="68580" marT="0" marB="0"/>
                </a:tc>
              </a:tr>
            </a:tbl>
          </a:graphicData>
        </a:graphic>
      </p:graphicFrame>
    </p:spTree>
    <p:extLst>
      <p:ext uri="{BB962C8B-B14F-4D97-AF65-F5344CB8AC3E}">
        <p14:creationId xmlns:p14="http://schemas.microsoft.com/office/powerpoint/2010/main" val="17142978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Add the first five pages to your digital business prototype. </a:t>
            </a:r>
            <a:endParaRPr lang="en-US" dirty="0" smtClean="0"/>
          </a:p>
          <a:p>
            <a:r>
              <a:rPr lang="en-US" dirty="0" smtClean="0"/>
              <a:t>Check </a:t>
            </a:r>
            <a:r>
              <a:rPr lang="en-US" dirty="0"/>
              <a:t>all content for errors.</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7896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Content: Categories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Posts </a:t>
            </a:r>
            <a:r>
              <a:rPr lang="en-US" dirty="0"/>
              <a:t>in WordPress are assigned to one or more categories, or to a special category called ‘uncategorized’ if no assignment is made. </a:t>
            </a:r>
            <a:endParaRPr lang="en-US" dirty="0" smtClean="0"/>
          </a:p>
          <a:p>
            <a:r>
              <a:rPr lang="en-US" dirty="0" smtClean="0"/>
              <a:t>A </a:t>
            </a:r>
            <a:r>
              <a:rPr lang="en-US" dirty="0"/>
              <a:t>good set of categories will organize posts in ways that potential customers are likely to look for information. </a:t>
            </a:r>
            <a:endParaRPr lang="en-US" dirty="0" smtClean="0"/>
          </a:p>
          <a:p>
            <a:pPr lvl="1"/>
            <a:r>
              <a:rPr lang="en-US" dirty="0" smtClean="0"/>
              <a:t>Categories </a:t>
            </a:r>
            <a:r>
              <a:rPr lang="en-US" dirty="0"/>
              <a:t>are especially useful as the amount of content grows. When a visitor finds one post they like, categories will let them find similar items that will encourage them to read more, deepening their engagement with the business. </a:t>
            </a:r>
            <a:endParaRPr lang="en-US" dirty="0" smtClean="0"/>
          </a:p>
          <a:p>
            <a:pPr lvl="1"/>
            <a:r>
              <a:rPr lang="en-US" dirty="0" smtClean="0"/>
              <a:t>Well </a:t>
            </a:r>
            <a:r>
              <a:rPr lang="en-US" dirty="0"/>
              <a:t>thought out categories also give visitors important clues about the purpose and benefits of a business. </a:t>
            </a:r>
          </a:p>
          <a:p>
            <a:r>
              <a:rPr lang="en-US" dirty="0" smtClean="0"/>
              <a:t>If </a:t>
            </a:r>
            <a:r>
              <a:rPr lang="en-US" dirty="0"/>
              <a:t>more than 5-10 categories are needed, consider creating subcategories. </a:t>
            </a:r>
            <a:endParaRPr lang="en-US" dirty="0" smtClean="0"/>
          </a:p>
          <a:p>
            <a:r>
              <a:rPr lang="en-US" dirty="0" smtClean="0"/>
              <a:t>WordPress creates URLs that show all the posts in a category.</a:t>
            </a:r>
            <a:endParaRPr lang="en-US" dirty="0"/>
          </a:p>
        </p:txBody>
      </p:sp>
    </p:spTree>
    <p:extLst>
      <p:ext uri="{BB962C8B-B14F-4D97-AF65-F5344CB8AC3E}">
        <p14:creationId xmlns:p14="http://schemas.microsoft.com/office/powerpoint/2010/main" val="113273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0311384" y="506698"/>
            <a:ext cx="1042416" cy="1064192"/>
            <a:chOff x="10311384" y="4001294"/>
            <a:chExt cx="1042416" cy="1064192"/>
          </a:xfrm>
        </p:grpSpPr>
        <p:sp>
          <p:nvSpPr>
            <p:cNvPr id="6" name="Action Button: Custom 5">
              <a:hlinkClick r:id="" action="ppaction://noaction" highlightClick="1"/>
            </p:cNvPr>
            <p:cNvSpPr/>
            <p:nvPr/>
          </p:nvSpPr>
          <p:spPr>
            <a:xfrm>
              <a:off x="10311384" y="4001294"/>
              <a:ext cx="1042416" cy="106419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hevron 4"/>
            <p:cNvSpPr/>
            <p:nvPr/>
          </p:nvSpPr>
          <p:spPr>
            <a:xfrm>
              <a:off x="10311384" y="4018133"/>
              <a:ext cx="1016000" cy="1030514"/>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p:cNvSpPr>
            <a:spLocks noGrp="1"/>
          </p:cNvSpPr>
          <p:nvPr>
            <p:ph type="title"/>
          </p:nvPr>
        </p:nvSpPr>
        <p:spPr/>
        <p:txBody>
          <a:bodyPr/>
          <a:lstStyle/>
          <a:p>
            <a:r>
              <a:rPr lang="en-US" dirty="0" smtClean="0"/>
              <a:t>Road to the Prototype		Step 11</a:t>
            </a:r>
            <a:endParaRPr lang="en-US" dirty="0"/>
          </a:p>
        </p:txBody>
      </p:sp>
      <p:graphicFrame>
        <p:nvGraphicFramePr>
          <p:cNvPr id="14" name="Table 13"/>
          <p:cNvGraphicFramePr>
            <a:graphicFrameLocks noGrp="1"/>
          </p:cNvGraphicFramePr>
          <p:nvPr/>
        </p:nvGraphicFramePr>
        <p:xfrm>
          <a:off x="1101272" y="2772229"/>
          <a:ext cx="9989456" cy="2743199"/>
        </p:xfrm>
        <a:graphic>
          <a:graphicData uri="http://schemas.openxmlformats.org/drawingml/2006/table">
            <a:tbl>
              <a:tblPr firstRow="1" firstCol="1" bandRow="1">
                <a:tableStyleId>{5C22544A-7EE6-4342-B048-85BDC9FD1C3A}</a:tableStyleId>
              </a:tblPr>
              <a:tblGrid>
                <a:gridCol w="767440"/>
                <a:gridCol w="5477417"/>
                <a:gridCol w="3744599"/>
              </a:tblGrid>
              <a:tr h="997527">
                <a:tc>
                  <a:txBody>
                    <a:bodyPr/>
                    <a:lstStyle/>
                    <a:p>
                      <a:pPr marL="0" marR="0">
                        <a:spcBef>
                          <a:spcPts val="0"/>
                        </a:spcBef>
                        <a:spcAft>
                          <a:spcPts val="0"/>
                        </a:spcAft>
                      </a:pPr>
                      <a:r>
                        <a:rPr lang="en-US" sz="2400">
                          <a:effectLst/>
                        </a:rPr>
                        <a:t>Step</a:t>
                      </a:r>
                      <a:endParaRPr lang="en-US" sz="240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dirty="0">
                          <a:effectLst/>
                        </a:rPr>
                        <a:t>Task</a:t>
                      </a:r>
                      <a:endParaRPr lang="en-US" sz="2400" dirty="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a:effectLst/>
                        </a:rPr>
                        <a:t>Success Measure</a:t>
                      </a:r>
                      <a:endParaRPr lang="en-US" sz="2400">
                        <a:effectLst/>
                        <a:latin typeface="Calibri" charset="0"/>
                        <a:ea typeface="DengXian" charset="-122"/>
                        <a:cs typeface="Arial" charset="0"/>
                      </a:endParaRPr>
                    </a:p>
                  </a:txBody>
                  <a:tcPr marL="68580" marR="68580" marT="0" marB="0"/>
                </a:tc>
              </a:tr>
              <a:tr h="1745672">
                <a:tc>
                  <a:txBody>
                    <a:bodyPr/>
                    <a:lstStyle/>
                    <a:p>
                      <a:pPr marL="0" marR="0">
                        <a:spcBef>
                          <a:spcPts val="0"/>
                        </a:spcBef>
                        <a:spcAft>
                          <a:spcPts val="0"/>
                        </a:spcAft>
                      </a:pPr>
                      <a:r>
                        <a:rPr lang="en-US" sz="2400">
                          <a:effectLst/>
                          <a:latin typeface="Calibri" charset="0"/>
                          <a:ea typeface="DengXian" charset="-122"/>
                          <a:cs typeface="Arial" charset="0"/>
                        </a:rPr>
                        <a:t>11</a:t>
                      </a:r>
                    </a:p>
                  </a:txBody>
                  <a:tcPr marL="68580" marR="68580" marT="0" marB="0"/>
                </a:tc>
                <a:tc>
                  <a:txBody>
                    <a:bodyPr/>
                    <a:lstStyle/>
                    <a:p>
                      <a:pPr marL="0" marR="0">
                        <a:spcBef>
                          <a:spcPts val="0"/>
                        </a:spcBef>
                        <a:spcAft>
                          <a:spcPts val="0"/>
                        </a:spcAft>
                      </a:pPr>
                      <a:r>
                        <a:rPr lang="en-US" sz="2400">
                          <a:effectLst/>
                          <a:latin typeface="Calibri" charset="0"/>
                          <a:ea typeface="DengXian" charset="-122"/>
                          <a:cs typeface="Arial" charset="0"/>
                        </a:rPr>
                        <a:t>Assign a category to content.</a:t>
                      </a:r>
                    </a:p>
                  </a:txBody>
                  <a:tcPr marL="68580" marR="68580" marT="0" marB="0"/>
                </a:tc>
                <a:tc>
                  <a:txBody>
                    <a:bodyPr/>
                    <a:lstStyle/>
                    <a:p>
                      <a:pPr marL="0" marR="0">
                        <a:spcBef>
                          <a:spcPts val="0"/>
                        </a:spcBef>
                        <a:spcAft>
                          <a:spcPts val="0"/>
                        </a:spcAft>
                      </a:pPr>
                      <a:r>
                        <a:rPr lang="en-US" sz="2400" dirty="0">
                          <a:effectLst/>
                          <a:latin typeface="Calibri" charset="0"/>
                          <a:ea typeface="DengXian" charset="-122"/>
                          <a:cs typeface="Arial" charset="0"/>
                        </a:rPr>
                        <a:t>View page with all the content for a category.</a:t>
                      </a:r>
                    </a:p>
                  </a:txBody>
                  <a:tcPr marL="68580" marR="68580" marT="0" marB="0"/>
                </a:tc>
              </a:tr>
            </a:tbl>
          </a:graphicData>
        </a:graphic>
      </p:graphicFrame>
    </p:spTree>
    <p:extLst>
      <p:ext uri="{BB962C8B-B14F-4D97-AF65-F5344CB8AC3E}">
        <p14:creationId xmlns:p14="http://schemas.microsoft.com/office/powerpoint/2010/main" val="15626172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Create a set of 5-10 categories for your digital business prototype.</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534985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Add at least two posts to your digital business prototype, with news, offers, or commentaries relevant to your digital business idea. </a:t>
            </a:r>
            <a:endParaRPr lang="en-US" dirty="0" smtClean="0"/>
          </a:p>
          <a:p>
            <a:r>
              <a:rPr lang="en-US" dirty="0" smtClean="0"/>
              <a:t>Categorize </a:t>
            </a:r>
            <a:r>
              <a:rPr lang="en-US" dirty="0"/>
              <a:t>the posts.</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3406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Content: Menus</a:t>
            </a:r>
            <a:endParaRPr lang="en-US" dirty="0"/>
          </a:p>
        </p:txBody>
      </p:sp>
      <p:sp>
        <p:nvSpPr>
          <p:cNvPr id="3" name="Content Placeholder 2"/>
          <p:cNvSpPr>
            <a:spLocks noGrp="1"/>
          </p:cNvSpPr>
          <p:nvPr>
            <p:ph idx="1"/>
          </p:nvPr>
        </p:nvSpPr>
        <p:spPr/>
        <p:txBody>
          <a:bodyPr>
            <a:normAutofit fontScale="70000" lnSpcReduction="20000"/>
          </a:bodyPr>
          <a:lstStyle/>
          <a:p>
            <a:r>
              <a:rPr lang="en-US" dirty="0"/>
              <a:t>Pages are organized through their navigation structure, which includes the links between pages, and the site menus. </a:t>
            </a:r>
            <a:endParaRPr lang="en-US" dirty="0" smtClean="0"/>
          </a:p>
          <a:p>
            <a:r>
              <a:rPr lang="en-US" dirty="0" smtClean="0"/>
              <a:t>Menus </a:t>
            </a:r>
            <a:r>
              <a:rPr lang="en-US" dirty="0"/>
              <a:t>are a consistently formatted set of links that visitors expect to find at the top of every page, and perhaps at the sides and bottom also depending on the layout. </a:t>
            </a:r>
            <a:endParaRPr lang="en-US" dirty="0" smtClean="0"/>
          </a:p>
          <a:p>
            <a:pPr lvl="1"/>
            <a:r>
              <a:rPr lang="en-US" dirty="0" smtClean="0"/>
              <a:t>Many </a:t>
            </a:r>
            <a:r>
              <a:rPr lang="en-US" dirty="0"/>
              <a:t>WordPress themes automatically create a main menu by including links to every page in alphabetical order, but business prototypes should replace this default menu with their own.</a:t>
            </a:r>
          </a:p>
          <a:p>
            <a:r>
              <a:rPr lang="en-US" dirty="0" smtClean="0"/>
              <a:t>The </a:t>
            </a:r>
            <a:r>
              <a:rPr lang="en-US" dirty="0"/>
              <a:t>process for creating a menu in WordPress is to first create a new menu, then add ‘Items’ or individual links to a menu, and finally assign the menu to a location on the screen. </a:t>
            </a:r>
            <a:endParaRPr lang="en-US" dirty="0" smtClean="0"/>
          </a:p>
          <a:p>
            <a:pPr lvl="1"/>
            <a:r>
              <a:rPr lang="en-US" dirty="0" smtClean="0"/>
              <a:t>From </a:t>
            </a:r>
            <a:r>
              <a:rPr lang="en-US" dirty="0"/>
              <a:t>the WordPress administrator area, go to the ‘Appearance’ menu, then ‘Menus’, then ‘Create a new menu</a:t>
            </a:r>
            <a:r>
              <a:rPr lang="en-US" dirty="0" smtClean="0"/>
              <a:t>’.</a:t>
            </a:r>
            <a:endParaRPr lang="en-US" dirty="0"/>
          </a:p>
          <a:p>
            <a:r>
              <a:rPr lang="en-US" dirty="0"/>
              <a:t>Once a new menu is named and save, items can be added. </a:t>
            </a:r>
            <a:endParaRPr lang="en-US" dirty="0" smtClean="0"/>
          </a:p>
          <a:p>
            <a:pPr lvl="1"/>
            <a:r>
              <a:rPr lang="en-US" dirty="0" smtClean="0"/>
              <a:t>Most </a:t>
            </a:r>
            <a:r>
              <a:rPr lang="en-US" dirty="0"/>
              <a:t>items will be pages, but WordPress also allows the adding of posts, categories of posts, or any Internet URL as a menu item. </a:t>
            </a:r>
            <a:endParaRPr lang="en-US" dirty="0" smtClean="0"/>
          </a:p>
          <a:p>
            <a:r>
              <a:rPr lang="en-US" dirty="0" smtClean="0"/>
              <a:t>The </a:t>
            </a:r>
            <a:r>
              <a:rPr lang="en-US" dirty="0"/>
              <a:t>final step is to assign a menu to a ‘Theme location’. Each theme, or layout, will have its own set of locations on the screen where a menu can be placed. </a:t>
            </a:r>
          </a:p>
        </p:txBody>
      </p:sp>
    </p:spTree>
    <p:extLst>
      <p:ext uri="{BB962C8B-B14F-4D97-AF65-F5344CB8AC3E}">
        <p14:creationId xmlns:p14="http://schemas.microsoft.com/office/powerpoint/2010/main" val="453236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Highlights and Key Takeaways</a:t>
            </a:r>
            <a:endParaRPr lang="en-US" dirty="0"/>
          </a:p>
        </p:txBody>
      </p:sp>
      <p:sp>
        <p:nvSpPr>
          <p:cNvPr id="6" name="Content Placeholder 5"/>
          <p:cNvSpPr>
            <a:spLocks noGrp="1"/>
          </p:cNvSpPr>
          <p:nvPr>
            <p:ph idx="1"/>
          </p:nvPr>
        </p:nvSpPr>
        <p:spPr/>
        <p:txBody>
          <a:bodyPr>
            <a:normAutofit fontScale="92500"/>
          </a:bodyPr>
          <a:lstStyle/>
          <a:p>
            <a:r>
              <a:rPr lang="en-US" dirty="0"/>
              <a:t>Digital content is a powerful tool used by digital entrepreneurs to attract and satisfy customers.</a:t>
            </a:r>
          </a:p>
          <a:p>
            <a:r>
              <a:rPr lang="en-US" dirty="0"/>
              <a:t>A content strategy for a digital business includes decisions about content creation, delivery, and ongoing maintenance.</a:t>
            </a:r>
          </a:p>
          <a:p>
            <a:r>
              <a:rPr lang="en-US" dirty="0"/>
              <a:t>Content management software makes it easy to add and update content on digital prototypes.</a:t>
            </a:r>
          </a:p>
          <a:p>
            <a:r>
              <a:rPr lang="en-US" dirty="0"/>
              <a:t>Digital content can be categorized to make it more useful for potential customers, and easier to find.</a:t>
            </a:r>
          </a:p>
          <a:p>
            <a:r>
              <a:rPr lang="en-US" dirty="0"/>
              <a:t>Content is made accessible on digital prototypes through navigation structures such as links between pages, and menus</a:t>
            </a:r>
            <a:r>
              <a:rPr lang="en-US" dirty="0" smtClean="0"/>
              <a:t>.</a:t>
            </a:r>
            <a:endParaRPr lang="en-US" dirty="0"/>
          </a:p>
        </p:txBody>
      </p:sp>
    </p:spTree>
    <p:extLst>
      <p:ext uri="{BB962C8B-B14F-4D97-AF65-F5344CB8AC3E}">
        <p14:creationId xmlns:p14="http://schemas.microsoft.com/office/powerpoint/2010/main" val="1311703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10311384" y="506698"/>
            <a:ext cx="1042416" cy="1064192"/>
            <a:chOff x="10311384" y="4001294"/>
            <a:chExt cx="1042416" cy="1064192"/>
          </a:xfrm>
        </p:grpSpPr>
        <p:sp>
          <p:nvSpPr>
            <p:cNvPr id="6" name="Action Button: Custom 5">
              <a:hlinkClick r:id="" action="ppaction://noaction" highlightClick="1"/>
            </p:cNvPr>
            <p:cNvSpPr/>
            <p:nvPr/>
          </p:nvSpPr>
          <p:spPr>
            <a:xfrm>
              <a:off x="10311384" y="4001294"/>
              <a:ext cx="1042416" cy="1064192"/>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hevron 4"/>
            <p:cNvSpPr/>
            <p:nvPr/>
          </p:nvSpPr>
          <p:spPr>
            <a:xfrm>
              <a:off x="10311384" y="4018133"/>
              <a:ext cx="1016000" cy="1030514"/>
            </a:xfrm>
            <a:prstGeom prst="chevro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 name="Title 1"/>
          <p:cNvSpPr>
            <a:spLocks noGrp="1"/>
          </p:cNvSpPr>
          <p:nvPr>
            <p:ph type="title"/>
          </p:nvPr>
        </p:nvSpPr>
        <p:spPr/>
        <p:txBody>
          <a:bodyPr/>
          <a:lstStyle/>
          <a:p>
            <a:r>
              <a:rPr lang="en-US" dirty="0" smtClean="0"/>
              <a:t>Road to the Prototype		Step 12</a:t>
            </a:r>
            <a:endParaRPr lang="en-US" dirty="0"/>
          </a:p>
        </p:txBody>
      </p:sp>
      <p:graphicFrame>
        <p:nvGraphicFramePr>
          <p:cNvPr id="14" name="Table 13"/>
          <p:cNvGraphicFramePr>
            <a:graphicFrameLocks noGrp="1"/>
          </p:cNvGraphicFramePr>
          <p:nvPr/>
        </p:nvGraphicFramePr>
        <p:xfrm>
          <a:off x="1101272" y="2772229"/>
          <a:ext cx="9989456" cy="2743199"/>
        </p:xfrm>
        <a:graphic>
          <a:graphicData uri="http://schemas.openxmlformats.org/drawingml/2006/table">
            <a:tbl>
              <a:tblPr firstRow="1" firstCol="1" bandRow="1">
                <a:tableStyleId>{5C22544A-7EE6-4342-B048-85BDC9FD1C3A}</a:tableStyleId>
              </a:tblPr>
              <a:tblGrid>
                <a:gridCol w="767440"/>
                <a:gridCol w="5477417"/>
                <a:gridCol w="3744599"/>
              </a:tblGrid>
              <a:tr h="997527">
                <a:tc>
                  <a:txBody>
                    <a:bodyPr/>
                    <a:lstStyle/>
                    <a:p>
                      <a:pPr marL="0" marR="0">
                        <a:spcBef>
                          <a:spcPts val="0"/>
                        </a:spcBef>
                        <a:spcAft>
                          <a:spcPts val="0"/>
                        </a:spcAft>
                      </a:pPr>
                      <a:r>
                        <a:rPr lang="en-US" sz="2400">
                          <a:effectLst/>
                        </a:rPr>
                        <a:t>Step</a:t>
                      </a:r>
                      <a:endParaRPr lang="en-US" sz="240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dirty="0">
                          <a:effectLst/>
                        </a:rPr>
                        <a:t>Task</a:t>
                      </a:r>
                      <a:endParaRPr lang="en-US" sz="2400" dirty="0">
                        <a:effectLst/>
                        <a:latin typeface="Calibri" charset="0"/>
                        <a:ea typeface="DengXian" charset="-122"/>
                        <a:cs typeface="Arial" charset="0"/>
                      </a:endParaRPr>
                    </a:p>
                  </a:txBody>
                  <a:tcPr marL="68580" marR="68580" marT="0" marB="0"/>
                </a:tc>
                <a:tc>
                  <a:txBody>
                    <a:bodyPr/>
                    <a:lstStyle/>
                    <a:p>
                      <a:pPr marL="0" marR="0">
                        <a:spcBef>
                          <a:spcPts val="0"/>
                        </a:spcBef>
                        <a:spcAft>
                          <a:spcPts val="0"/>
                        </a:spcAft>
                      </a:pPr>
                      <a:r>
                        <a:rPr lang="en-US" sz="2400">
                          <a:effectLst/>
                        </a:rPr>
                        <a:t>Success Measure</a:t>
                      </a:r>
                      <a:endParaRPr lang="en-US" sz="2400">
                        <a:effectLst/>
                        <a:latin typeface="Calibri" charset="0"/>
                        <a:ea typeface="DengXian" charset="-122"/>
                        <a:cs typeface="Arial" charset="0"/>
                      </a:endParaRPr>
                    </a:p>
                  </a:txBody>
                  <a:tcPr marL="68580" marR="68580" marT="0" marB="0"/>
                </a:tc>
              </a:tr>
              <a:tr h="1745672">
                <a:tc>
                  <a:txBody>
                    <a:bodyPr/>
                    <a:lstStyle/>
                    <a:p>
                      <a:pPr marL="0" marR="0">
                        <a:spcBef>
                          <a:spcPts val="0"/>
                        </a:spcBef>
                        <a:spcAft>
                          <a:spcPts val="0"/>
                        </a:spcAft>
                      </a:pPr>
                      <a:r>
                        <a:rPr lang="en-US" sz="2400">
                          <a:effectLst/>
                          <a:latin typeface="Calibri" charset="0"/>
                          <a:ea typeface="DengXian" charset="-122"/>
                          <a:cs typeface="Arial" charset="0"/>
                        </a:rPr>
                        <a:t>12</a:t>
                      </a:r>
                    </a:p>
                  </a:txBody>
                  <a:tcPr marL="68580" marR="68580" marT="0" marB="0"/>
                </a:tc>
                <a:tc>
                  <a:txBody>
                    <a:bodyPr/>
                    <a:lstStyle/>
                    <a:p>
                      <a:pPr marL="0" marR="0">
                        <a:spcBef>
                          <a:spcPts val="0"/>
                        </a:spcBef>
                        <a:spcAft>
                          <a:spcPts val="0"/>
                        </a:spcAft>
                      </a:pPr>
                      <a:r>
                        <a:rPr lang="en-US" sz="2400">
                          <a:effectLst/>
                          <a:latin typeface="Calibri" charset="0"/>
                          <a:ea typeface="DengXian" charset="-122"/>
                          <a:cs typeface="Arial" charset="0"/>
                        </a:rPr>
                        <a:t>Add an item to the main menu on WordPress site.</a:t>
                      </a:r>
                    </a:p>
                  </a:txBody>
                  <a:tcPr marL="68580" marR="68580" marT="0" marB="0"/>
                </a:tc>
                <a:tc>
                  <a:txBody>
                    <a:bodyPr/>
                    <a:lstStyle/>
                    <a:p>
                      <a:pPr marL="0" marR="0">
                        <a:spcBef>
                          <a:spcPts val="0"/>
                        </a:spcBef>
                        <a:spcAft>
                          <a:spcPts val="0"/>
                        </a:spcAft>
                      </a:pPr>
                      <a:r>
                        <a:rPr lang="en-US" sz="2400" dirty="0">
                          <a:effectLst/>
                          <a:latin typeface="Calibri" charset="0"/>
                          <a:ea typeface="DengXian" charset="-122"/>
                          <a:cs typeface="Arial" charset="0"/>
                        </a:rPr>
                        <a:t>View changed menu in browser.</a:t>
                      </a:r>
                    </a:p>
                  </a:txBody>
                  <a:tcPr marL="68580" marR="68580" marT="0" marB="0"/>
                </a:tc>
              </a:tr>
            </a:tbl>
          </a:graphicData>
        </a:graphic>
      </p:graphicFrame>
    </p:spTree>
    <p:extLst>
      <p:ext uri="{BB962C8B-B14F-4D97-AF65-F5344CB8AC3E}">
        <p14:creationId xmlns:p14="http://schemas.microsoft.com/office/powerpoint/2010/main" val="13312738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Design the main navigational menu for your digital business prototype. </a:t>
            </a:r>
            <a:endParaRPr lang="en-US" dirty="0" smtClean="0"/>
          </a:p>
          <a:p>
            <a:r>
              <a:rPr lang="en-US" dirty="0" smtClean="0"/>
              <a:t>Create </a:t>
            </a:r>
            <a:r>
              <a:rPr lang="en-US" dirty="0"/>
              <a:t>the menu, and assign it to a screen location.</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311948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We Build So Far?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Your </a:t>
            </a:r>
            <a:r>
              <a:rPr lang="en-US" dirty="0" smtClean="0"/>
              <a:t>first WordPress site </a:t>
            </a:r>
            <a:r>
              <a:rPr lang="en-US" dirty="0" smtClean="0"/>
              <a:t>may </a:t>
            </a:r>
            <a:r>
              <a:rPr lang="en-US" dirty="0"/>
              <a:t>not look too exciting, but </a:t>
            </a:r>
            <a:r>
              <a:rPr lang="en-US" dirty="0" smtClean="0"/>
              <a:t>you are already able to create a site with 5-10 </a:t>
            </a:r>
            <a:r>
              <a:rPr lang="en-US" dirty="0"/>
              <a:t>pages of content, a few posts, and a main menu. </a:t>
            </a:r>
            <a:endParaRPr lang="en-US" dirty="0" smtClean="0"/>
          </a:p>
          <a:p>
            <a:r>
              <a:rPr lang="en-US" dirty="0" smtClean="0"/>
              <a:t>Together </a:t>
            </a:r>
            <a:r>
              <a:rPr lang="en-US" dirty="0"/>
              <a:t>with a content strategy for regular evaluation and updating, </a:t>
            </a:r>
            <a:r>
              <a:rPr lang="en-US" dirty="0" smtClean="0"/>
              <a:t>a simple prototype like this is </a:t>
            </a:r>
            <a:r>
              <a:rPr lang="en-US" dirty="0"/>
              <a:t>already better than many existing small business sites that suffer from outdated content and poor organization. </a:t>
            </a:r>
            <a:endParaRPr lang="en-US" dirty="0" smtClean="0"/>
          </a:p>
          <a:p>
            <a:r>
              <a:rPr lang="en-US" dirty="0" smtClean="0"/>
              <a:t>Check your site from another device or browser. </a:t>
            </a:r>
          </a:p>
          <a:p>
            <a:pPr lvl="1"/>
            <a:r>
              <a:rPr lang="en-US" dirty="0" smtClean="0"/>
              <a:t>If there is a ‘Coming Soon’ message, consider turning that message off in your administrator Dashboard, and making the site available to the outside world.</a:t>
            </a:r>
          </a:p>
          <a:p>
            <a:r>
              <a:rPr lang="en-US" dirty="0" smtClean="0"/>
              <a:t>The </a:t>
            </a:r>
            <a:r>
              <a:rPr lang="en-US" dirty="0"/>
              <a:t>next step is </a:t>
            </a:r>
            <a:r>
              <a:rPr lang="en-US" dirty="0" smtClean="0"/>
              <a:t>to improve the look and feel of your prototypes.</a:t>
            </a:r>
            <a:endParaRPr lang="en-US" dirty="0"/>
          </a:p>
        </p:txBody>
      </p:sp>
    </p:spTree>
    <p:extLst>
      <p:ext uri="{BB962C8B-B14F-4D97-AF65-F5344CB8AC3E}">
        <p14:creationId xmlns:p14="http://schemas.microsoft.com/office/powerpoint/2010/main" val="8267819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Links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hlinkClick r:id="rId2"/>
              </a:rPr>
              <a:t>www.usability.gov/what-and-why/content-strategy.html</a:t>
            </a:r>
            <a:r>
              <a:rPr lang="en-US" dirty="0" smtClean="0"/>
              <a:t>—overview </a:t>
            </a:r>
            <a:r>
              <a:rPr lang="en-US" dirty="0"/>
              <a:t>of content strategy.</a:t>
            </a:r>
          </a:p>
          <a:p>
            <a:r>
              <a:rPr lang="en-US" dirty="0" smtClean="0">
                <a:hlinkClick r:id="rId3"/>
              </a:rPr>
              <a:t>codex.wordpress.org/Pages</a:t>
            </a:r>
            <a:r>
              <a:rPr lang="en-US" dirty="0" smtClean="0"/>
              <a:t>—how </a:t>
            </a:r>
            <a:r>
              <a:rPr lang="en-US" dirty="0"/>
              <a:t>to add pages in WordPress.</a:t>
            </a:r>
          </a:p>
          <a:p>
            <a:r>
              <a:rPr lang="en-US" dirty="0" smtClean="0">
                <a:hlinkClick r:id="rId4"/>
              </a:rPr>
              <a:t>codex.wordpress.org/Writing_Posts</a:t>
            </a:r>
            <a:r>
              <a:rPr lang="en-US" dirty="0" smtClean="0"/>
              <a:t>—how </a:t>
            </a:r>
            <a:r>
              <a:rPr lang="en-US" dirty="0"/>
              <a:t>to add posts in WordPress.</a:t>
            </a:r>
          </a:p>
          <a:p>
            <a:r>
              <a:rPr lang="en-US" dirty="0" smtClean="0">
                <a:hlinkClick r:id="rId5"/>
              </a:rPr>
              <a:t>codex.wordpress.org/Creating_a_Static_Front_Page</a:t>
            </a:r>
            <a:r>
              <a:rPr lang="en-US" dirty="0" smtClean="0"/>
              <a:t>—how </a:t>
            </a:r>
            <a:r>
              <a:rPr lang="en-US" dirty="0"/>
              <a:t>to set the front page in WordPress.</a:t>
            </a:r>
          </a:p>
          <a:p>
            <a:r>
              <a:rPr lang="en-US" dirty="0">
                <a:hlinkClick r:id="rId6"/>
              </a:rPr>
              <a:t>www.wpbeginner.com/beginners-guide/categories-vs-tags-seo-best-practices-which-one-is-better</a:t>
            </a:r>
            <a:r>
              <a:rPr lang="en-US" dirty="0" smtClean="0">
                <a:hlinkClick r:id="rId6"/>
              </a:rPr>
              <a:t>/</a:t>
            </a:r>
            <a:r>
              <a:rPr lang="en-US" dirty="0" smtClean="0"/>
              <a:t>—</a:t>
            </a:r>
            <a:r>
              <a:rPr lang="en-US" dirty="0"/>
              <a:t>categorization tips for WordPress posts.</a:t>
            </a:r>
          </a:p>
          <a:p>
            <a:r>
              <a:rPr lang="en-US" dirty="0">
                <a:hlinkClick r:id="rId7"/>
              </a:rPr>
              <a:t>www.wpbeginner.com/beginners-guide/beginners-guide-on-how-to-add-a-link-in-wordpress</a:t>
            </a:r>
            <a:r>
              <a:rPr lang="en-US" dirty="0" smtClean="0">
                <a:hlinkClick r:id="rId7"/>
              </a:rPr>
              <a:t>/</a:t>
            </a:r>
            <a:r>
              <a:rPr lang="en-US" dirty="0" smtClean="0"/>
              <a:t/>
            </a:r>
            <a:br>
              <a:rPr lang="en-US" dirty="0" smtClean="0"/>
            </a:br>
            <a:r>
              <a:rPr lang="en-US" dirty="0" smtClean="0"/>
              <a:t>—</a:t>
            </a:r>
            <a:r>
              <a:rPr lang="en-US" dirty="0"/>
              <a:t>adding links to pages and posts.</a:t>
            </a:r>
          </a:p>
          <a:p>
            <a:r>
              <a:rPr lang="en-US" dirty="0" smtClean="0">
                <a:hlinkClick r:id="rId8"/>
              </a:rPr>
              <a:t>codex.wordpress.org/WordPress_Menu_User_Guide</a:t>
            </a:r>
            <a:r>
              <a:rPr lang="en-US" dirty="0" smtClean="0"/>
              <a:t>—creating </a:t>
            </a:r>
            <a:r>
              <a:rPr lang="en-US" dirty="0"/>
              <a:t>and activating a new menu in WordPress.</a:t>
            </a:r>
          </a:p>
          <a:p>
            <a:r>
              <a:rPr lang="en-US" dirty="0">
                <a:hlinkClick r:id="rId9"/>
              </a:rPr>
              <a:t>www.toprankblog.com/2018/05/b2b-content-marketing-case-studies-2018</a:t>
            </a:r>
            <a:r>
              <a:rPr lang="en-US" dirty="0" smtClean="0">
                <a:hlinkClick r:id="rId9"/>
              </a:rPr>
              <a:t>/</a:t>
            </a:r>
            <a:r>
              <a:rPr lang="en-US" dirty="0" smtClean="0"/>
              <a:t>—</a:t>
            </a:r>
            <a:r>
              <a:rPr lang="en-US" dirty="0"/>
              <a:t>collection of short content marketing case studies</a:t>
            </a:r>
            <a:r>
              <a:rPr lang="en-US" dirty="0" smtClean="0"/>
              <a:t>.</a:t>
            </a:r>
            <a:endParaRPr lang="en-US" dirty="0"/>
          </a:p>
        </p:txBody>
      </p:sp>
    </p:spTree>
    <p:extLst>
      <p:ext uri="{BB962C8B-B14F-4D97-AF65-F5344CB8AC3E}">
        <p14:creationId xmlns:p14="http://schemas.microsoft.com/office/powerpoint/2010/main" val="18394859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821500" y="884702"/>
            <a:ext cx="5396420" cy="4991164"/>
          </a:xfrm>
        </p:spPr>
        <p:txBody>
          <a:bodyPr>
            <a:normAutofit/>
          </a:bodyPr>
          <a:lstStyle/>
          <a:p>
            <a:pPr algn="ctr"/>
            <a:r>
              <a:rPr lang="en-US" sz="2400" dirty="0" smtClean="0">
                <a:latin typeface="Nunito" charset="0"/>
                <a:ea typeface="Nunito" charset="0"/>
                <a:cs typeface="Nunito" charset="0"/>
              </a:rPr>
              <a:t>Supplemental materials for the book:</a:t>
            </a:r>
          </a:p>
          <a:p>
            <a:pPr algn="ctr"/>
            <a:endParaRPr lang="en-US" sz="2400" dirty="0">
              <a:latin typeface="Nunito" charset="0"/>
              <a:ea typeface="Nunito" charset="0"/>
              <a:cs typeface="Nunito" charset="0"/>
            </a:endParaRPr>
          </a:p>
          <a:p>
            <a:pPr algn="ctr"/>
            <a:r>
              <a:rPr lang="en-US" sz="2400" i="1" dirty="0" smtClean="0">
                <a:latin typeface="Nunito" charset="0"/>
                <a:ea typeface="Nunito" charset="0"/>
                <a:cs typeface="Nunito" charset="0"/>
              </a:rPr>
              <a:t>Digital Entrepreneurship</a:t>
            </a:r>
            <a:r>
              <a:rPr lang="en-US" sz="2400" dirty="0" smtClean="0">
                <a:latin typeface="Nunito" charset="0"/>
                <a:ea typeface="Nunito" charset="0"/>
                <a:cs typeface="Nunito" charset="0"/>
              </a:rPr>
              <a:t>,1</a:t>
            </a:r>
            <a:r>
              <a:rPr lang="en-US" sz="2400" baseline="30000" dirty="0" smtClean="0">
                <a:latin typeface="Nunito" charset="0"/>
                <a:ea typeface="Nunito" charset="0"/>
                <a:cs typeface="Nunito" charset="0"/>
              </a:rPr>
              <a:t>st</a:t>
            </a:r>
            <a:r>
              <a:rPr lang="en-US" sz="2400" dirty="0" smtClean="0">
                <a:latin typeface="Nunito" charset="0"/>
                <a:ea typeface="Nunito" charset="0"/>
                <a:cs typeface="Nunito" charset="0"/>
              </a:rPr>
              <a:t> Edition</a:t>
            </a:r>
          </a:p>
          <a:p>
            <a:pPr algn="ctr"/>
            <a:r>
              <a:rPr lang="en-US" sz="2400" dirty="0" smtClean="0">
                <a:latin typeface="Nunito" charset="0"/>
                <a:ea typeface="Nunito" charset="0"/>
                <a:cs typeface="Nunito" charset="0"/>
              </a:rPr>
              <a:t>by Jonathan P. Allen</a:t>
            </a:r>
          </a:p>
          <a:p>
            <a:pPr algn="ctr"/>
            <a:endParaRPr lang="en-US" sz="2400" dirty="0" smtClean="0">
              <a:latin typeface="Nunito" charset="0"/>
              <a:ea typeface="Nunito" charset="0"/>
              <a:cs typeface="Nunito" charset="0"/>
            </a:endParaRPr>
          </a:p>
          <a:p>
            <a:pPr algn="ctr"/>
            <a:r>
              <a:rPr lang="en-US" sz="2400" dirty="0" smtClean="0">
                <a:latin typeface="Nunito" charset="0"/>
                <a:ea typeface="Nunito" charset="0"/>
                <a:cs typeface="Nunito" charset="0"/>
              </a:rPr>
              <a:t>Published by Routledge, 2019.</a:t>
            </a:r>
          </a:p>
          <a:p>
            <a:pPr algn="ctr"/>
            <a:endParaRPr lang="en-US" sz="2400" dirty="0">
              <a:latin typeface="Nunito" charset="0"/>
              <a:ea typeface="Nunito" charset="0"/>
              <a:cs typeface="Nunito" charset="0"/>
            </a:endParaRPr>
          </a:p>
          <a:p>
            <a:pPr algn="ctr"/>
            <a:r>
              <a:rPr lang="en-US" sz="2400" dirty="0" smtClean="0">
                <a:latin typeface="Nunito" charset="0"/>
                <a:ea typeface="Nunito" charset="0"/>
                <a:cs typeface="Nunito" charset="0"/>
                <a:hlinkClick r:id="rId2"/>
              </a:rPr>
              <a:t>Routledge website</a:t>
            </a:r>
            <a:endParaRPr lang="en-US" sz="2400" dirty="0" smtClean="0">
              <a:latin typeface="Nunito" charset="0"/>
              <a:ea typeface="Nunito" charset="0"/>
              <a:cs typeface="Nunito" charset="0"/>
            </a:endParaRPr>
          </a:p>
          <a:p>
            <a:pPr algn="ctr"/>
            <a:endParaRPr lang="en-US" sz="2400" dirty="0">
              <a:latin typeface="Nunito" charset="0"/>
              <a:ea typeface="Nunito" charset="0"/>
              <a:cs typeface="Nunito" charset="0"/>
            </a:endParaRPr>
          </a:p>
          <a:p>
            <a:pPr algn="ctr"/>
            <a:r>
              <a:rPr lang="en-US" sz="2400" dirty="0" smtClean="0">
                <a:latin typeface="Nunito" charset="0"/>
                <a:ea typeface="Nunito" charset="0"/>
                <a:cs typeface="Nunito" charset="0"/>
                <a:hlinkClick r:id="rId3"/>
              </a:rPr>
              <a:t>Book website with additional materials and ideas</a:t>
            </a:r>
            <a:endParaRPr lang="en-US" sz="2400" dirty="0">
              <a:latin typeface="Nunito" charset="0"/>
              <a:ea typeface="Nunito" charset="0"/>
              <a:cs typeface="Nunito" charset="0"/>
            </a:endParaRPr>
          </a:p>
        </p:txBody>
      </p:sp>
      <p:pic>
        <p:nvPicPr>
          <p:cNvPr id="1028" name="Picture 4" descr="https://www.learndigitalentrepreneurship.com/wp-content/uploads/2018/11/DE-cover-768x994.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17920" y="457200"/>
            <a:ext cx="4508373" cy="58461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33265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Digital Content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Different </a:t>
            </a:r>
            <a:r>
              <a:rPr lang="en-US" i="1" dirty="0"/>
              <a:t>topics</a:t>
            </a:r>
            <a:r>
              <a:rPr lang="en-US" dirty="0"/>
              <a:t>, limited only by the imagination.</a:t>
            </a:r>
          </a:p>
          <a:p>
            <a:r>
              <a:rPr lang="en-US" dirty="0"/>
              <a:t>Different technical </a:t>
            </a:r>
            <a:r>
              <a:rPr lang="en-US" i="1" dirty="0"/>
              <a:t>formats</a:t>
            </a:r>
            <a:r>
              <a:rPr lang="en-US" dirty="0"/>
              <a:t>: text, images, videos, or audio.</a:t>
            </a:r>
          </a:p>
          <a:p>
            <a:r>
              <a:rPr lang="en-US" dirty="0"/>
              <a:t>Different </a:t>
            </a:r>
            <a:r>
              <a:rPr lang="en-US" i="1" dirty="0"/>
              <a:t>genres</a:t>
            </a:r>
            <a:r>
              <a:rPr lang="en-US" dirty="0"/>
              <a:t>: stories, updates, brochures, newsletters, technical information, white papers, interviews, success stories, instructional videos, ultrashort videos, interactive quizzes, infographics, or memes.</a:t>
            </a:r>
          </a:p>
          <a:p>
            <a:r>
              <a:rPr lang="en-US" dirty="0"/>
              <a:t>Different </a:t>
            </a:r>
            <a:r>
              <a:rPr lang="en-US" i="1" dirty="0"/>
              <a:t>frequencies</a:t>
            </a:r>
            <a:r>
              <a:rPr lang="en-US" dirty="0"/>
              <a:t>: multiple updates per day, daily, weekly, or as needed.</a:t>
            </a:r>
          </a:p>
          <a:p>
            <a:pPr marL="0" indent="0">
              <a:buNone/>
            </a:pPr>
            <a:r>
              <a:rPr lang="en-US" dirty="0"/>
              <a:t> </a:t>
            </a:r>
          </a:p>
          <a:p>
            <a:pPr lvl="1"/>
            <a:r>
              <a:rPr lang="en-US" dirty="0"/>
              <a:t>Any content that is useful, or entertaining, </a:t>
            </a:r>
            <a:r>
              <a:rPr lang="en-US" dirty="0" smtClean="0"/>
              <a:t>can </a:t>
            </a:r>
            <a:r>
              <a:rPr lang="en-US" dirty="0"/>
              <a:t>become a business tool. </a:t>
            </a:r>
            <a:endParaRPr lang="en-US" dirty="0" smtClean="0"/>
          </a:p>
          <a:p>
            <a:pPr lvl="1"/>
            <a:r>
              <a:rPr lang="en-US" dirty="0" smtClean="0"/>
              <a:t>Even </a:t>
            </a:r>
            <a:r>
              <a:rPr lang="en-US" dirty="0"/>
              <a:t>the most obscure topic can find a following online. </a:t>
            </a:r>
          </a:p>
          <a:p>
            <a:endParaRPr lang="en-US" dirty="0"/>
          </a:p>
        </p:txBody>
      </p:sp>
    </p:spTree>
    <p:extLst>
      <p:ext uri="{BB962C8B-B14F-4D97-AF65-F5344CB8AC3E}">
        <p14:creationId xmlns:p14="http://schemas.microsoft.com/office/powerpoint/2010/main" val="1528777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Find </a:t>
            </a:r>
            <a:r>
              <a:rPr lang="en-US" dirty="0" smtClean="0"/>
              <a:t>an example of </a:t>
            </a:r>
            <a:r>
              <a:rPr lang="en-US" dirty="0"/>
              <a:t>effective content online, related to your digital business idea. </a:t>
            </a:r>
            <a:endParaRPr lang="en-US" dirty="0" smtClean="0"/>
          </a:p>
          <a:p>
            <a:r>
              <a:rPr lang="en-US" dirty="0" smtClean="0"/>
              <a:t>Describe </a:t>
            </a:r>
            <a:r>
              <a:rPr lang="en-US" dirty="0"/>
              <a:t>their topic, technical format, genre, and if possible the frequency of updating. </a:t>
            </a:r>
            <a:endParaRPr lang="en-US" dirty="0" smtClean="0"/>
          </a:p>
          <a:p>
            <a:r>
              <a:rPr lang="en-US" dirty="0" smtClean="0"/>
              <a:t>Discuss </a:t>
            </a:r>
            <a:r>
              <a:rPr lang="en-US" dirty="0"/>
              <a:t>what makes this content effective.</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66928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Strategy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Content strategy is ‘planning for the creation, delivery, and governance of useful, usable content’. </a:t>
            </a:r>
          </a:p>
          <a:p>
            <a:pPr lvl="1"/>
            <a:r>
              <a:rPr lang="en-US" dirty="0" smtClean="0"/>
              <a:t>Content creation includes decisions about what content will be created, where it will come from, and how it will be organized. </a:t>
            </a:r>
          </a:p>
          <a:p>
            <a:pPr lvl="1"/>
            <a:r>
              <a:rPr lang="en-US" dirty="0" smtClean="0"/>
              <a:t>Content delivery is about who will approve of new content, and where and how it will be uploaded. </a:t>
            </a:r>
          </a:p>
          <a:p>
            <a:pPr lvl="1"/>
            <a:r>
              <a:rPr lang="en-US" dirty="0" smtClean="0"/>
              <a:t>Content governance includes the policies and standards for evaluating content, and for deciding which content needs to be updated or removed.</a:t>
            </a:r>
          </a:p>
          <a:p>
            <a:r>
              <a:rPr lang="en-US" dirty="0" smtClean="0"/>
              <a:t>Content </a:t>
            </a:r>
            <a:r>
              <a:rPr lang="en-US" dirty="0"/>
              <a:t>is critical for </a:t>
            </a:r>
            <a:r>
              <a:rPr lang="en-US" dirty="0" smtClean="0"/>
              <a:t>customer acquisition (including search </a:t>
            </a:r>
            <a:r>
              <a:rPr lang="en-US" dirty="0"/>
              <a:t>placement, and </a:t>
            </a:r>
            <a:r>
              <a:rPr lang="en-US" dirty="0" smtClean="0"/>
              <a:t>social </a:t>
            </a:r>
            <a:r>
              <a:rPr lang="en-US" dirty="0"/>
              <a:t>media </a:t>
            </a:r>
            <a:r>
              <a:rPr lang="en-US" dirty="0" smtClean="0"/>
              <a:t>engagement), user experience, and conversions. </a:t>
            </a:r>
          </a:p>
          <a:p>
            <a:r>
              <a:rPr lang="en-US" dirty="0" smtClean="0"/>
              <a:t>The right </a:t>
            </a:r>
            <a:r>
              <a:rPr lang="en-US" dirty="0"/>
              <a:t>content is usually a better source of conversions than </a:t>
            </a:r>
            <a:r>
              <a:rPr lang="en-US" dirty="0" smtClean="0"/>
              <a:t>a good looking web site. </a:t>
            </a:r>
            <a:endParaRPr lang="en-US" dirty="0" smtClean="0"/>
          </a:p>
          <a:p>
            <a:pPr lvl="1"/>
            <a:r>
              <a:rPr lang="en-US" dirty="0" smtClean="0"/>
              <a:t>The </a:t>
            </a:r>
            <a:r>
              <a:rPr lang="en-US" dirty="0"/>
              <a:t>more quickly a healthy amount and variety of content is made available on a prototype, the faster that experimentation can begin. </a:t>
            </a:r>
          </a:p>
        </p:txBody>
      </p:sp>
    </p:spTree>
    <p:extLst>
      <p:ext uri="{BB962C8B-B14F-4D97-AF65-F5344CB8AC3E}">
        <p14:creationId xmlns:p14="http://schemas.microsoft.com/office/powerpoint/2010/main" val="814311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Creation</a:t>
            </a:r>
            <a:endParaRPr lang="en-US" dirty="0"/>
          </a:p>
        </p:txBody>
      </p:sp>
      <p:sp>
        <p:nvSpPr>
          <p:cNvPr id="3" name="Content Placeholder 2"/>
          <p:cNvSpPr>
            <a:spLocks noGrp="1"/>
          </p:cNvSpPr>
          <p:nvPr>
            <p:ph idx="1"/>
          </p:nvPr>
        </p:nvSpPr>
        <p:spPr>
          <a:xfrm>
            <a:off x="838200" y="1690688"/>
            <a:ext cx="10515600" cy="4351338"/>
          </a:xfrm>
        </p:spPr>
        <p:txBody>
          <a:bodyPr>
            <a:noAutofit/>
          </a:bodyPr>
          <a:lstStyle/>
          <a:p>
            <a:r>
              <a:rPr lang="en-US" sz="2000" dirty="0" smtClean="0"/>
              <a:t>What </a:t>
            </a:r>
            <a:r>
              <a:rPr lang="en-US" sz="2000" dirty="0"/>
              <a:t>content will be created and why? Where will it come from? And how will it be organized</a:t>
            </a:r>
            <a:r>
              <a:rPr lang="en-US" sz="2000" dirty="0" smtClean="0"/>
              <a:t>?</a:t>
            </a:r>
            <a:endParaRPr lang="en-US" sz="2000" dirty="0"/>
          </a:p>
          <a:p>
            <a:pPr lvl="1"/>
            <a:r>
              <a:rPr lang="en-US" sz="1600" dirty="0" smtClean="0"/>
              <a:t>The </a:t>
            </a:r>
            <a:r>
              <a:rPr lang="en-US" sz="1600" dirty="0"/>
              <a:t>answer to the why question for content is </a:t>
            </a:r>
            <a:r>
              <a:rPr lang="en-US" sz="1600" dirty="0" smtClean="0"/>
              <a:t>a combination </a:t>
            </a:r>
            <a:r>
              <a:rPr lang="en-US" sz="1600" dirty="0"/>
              <a:t>of the PIE elements: </a:t>
            </a:r>
            <a:r>
              <a:rPr lang="en-US" sz="1600" i="1" dirty="0"/>
              <a:t>Persuasive</a:t>
            </a:r>
            <a:r>
              <a:rPr lang="en-US" sz="1600" dirty="0"/>
              <a:t> content that makes a direct argument for your product or service; </a:t>
            </a:r>
            <a:r>
              <a:rPr lang="en-US" sz="1600" i="1" dirty="0"/>
              <a:t>Informative</a:t>
            </a:r>
            <a:r>
              <a:rPr lang="en-US" sz="1600" dirty="0"/>
              <a:t> content that educates customers and provides useful information; and </a:t>
            </a:r>
            <a:r>
              <a:rPr lang="en-US" sz="1600" i="1" dirty="0"/>
              <a:t>Entertaining</a:t>
            </a:r>
            <a:r>
              <a:rPr lang="en-US" sz="1600" dirty="0"/>
              <a:t> content </a:t>
            </a:r>
            <a:r>
              <a:rPr lang="en-US" sz="1600" dirty="0" smtClean="0"/>
              <a:t>that entertains</a:t>
            </a:r>
            <a:r>
              <a:rPr lang="en-US" sz="1600" dirty="0"/>
              <a:t>. </a:t>
            </a:r>
            <a:endParaRPr lang="en-US" sz="1600" dirty="0" smtClean="0"/>
          </a:p>
          <a:p>
            <a:r>
              <a:rPr lang="en-US" sz="2000" dirty="0" smtClean="0"/>
              <a:t>Where will content come from? </a:t>
            </a:r>
          </a:p>
          <a:p>
            <a:pPr lvl="1"/>
            <a:r>
              <a:rPr lang="en-US" sz="1600" dirty="0" smtClean="0"/>
              <a:t>Content </a:t>
            </a:r>
            <a:r>
              <a:rPr lang="en-US" sz="1600" dirty="0"/>
              <a:t>can be original, it can be made under contract or license, or it can be collected and aggregated from elsewhere. </a:t>
            </a:r>
            <a:endParaRPr lang="en-US" sz="1600" dirty="0" smtClean="0"/>
          </a:p>
          <a:p>
            <a:pPr lvl="1"/>
            <a:r>
              <a:rPr lang="en-US" sz="1600" dirty="0" smtClean="0"/>
              <a:t>For </a:t>
            </a:r>
            <a:r>
              <a:rPr lang="en-US" sz="1600" dirty="0"/>
              <a:t>a community-based digital business, content can be generated by users. </a:t>
            </a:r>
            <a:endParaRPr lang="en-US" sz="1600" dirty="0" smtClean="0"/>
          </a:p>
          <a:p>
            <a:pPr lvl="1"/>
            <a:r>
              <a:rPr lang="en-US" sz="1600" dirty="0" smtClean="0"/>
              <a:t>More </a:t>
            </a:r>
            <a:r>
              <a:rPr lang="en-US" sz="1600" dirty="0"/>
              <a:t>complex writing, such as white papers and customer success stories, will need to include research and fact-checking steps</a:t>
            </a:r>
            <a:r>
              <a:rPr lang="en-US" sz="1600" dirty="0" smtClean="0"/>
              <a:t>.</a:t>
            </a:r>
            <a:r>
              <a:rPr lang="en-US" sz="1600" dirty="0"/>
              <a:t> </a:t>
            </a:r>
          </a:p>
          <a:p>
            <a:pPr lvl="1"/>
            <a:r>
              <a:rPr lang="en-US" sz="1600" dirty="0"/>
              <a:t>More demanding formats such as video might require pre-production and post-production activities, such as location and talent scouting, editing, graphics design, and finding equipment and production crews. </a:t>
            </a:r>
            <a:endParaRPr lang="en-US" sz="1600" dirty="0" smtClean="0"/>
          </a:p>
          <a:p>
            <a:r>
              <a:rPr lang="en-US" sz="2000" dirty="0" smtClean="0"/>
              <a:t>How will content be organized? </a:t>
            </a:r>
          </a:p>
          <a:p>
            <a:pPr lvl="1"/>
            <a:r>
              <a:rPr lang="en-US" sz="1600" dirty="0" smtClean="0"/>
              <a:t>For </a:t>
            </a:r>
            <a:r>
              <a:rPr lang="en-US" sz="1600" dirty="0"/>
              <a:t>a prototype web site, a good starting point is to draw up a basic information architecture that shows how the first 5-10 pages are connected. </a:t>
            </a:r>
          </a:p>
        </p:txBody>
      </p:sp>
    </p:spTree>
    <p:extLst>
      <p:ext uri="{BB962C8B-B14F-4D97-AF65-F5344CB8AC3E}">
        <p14:creationId xmlns:p14="http://schemas.microsoft.com/office/powerpoint/2010/main" val="1382364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Delivery</a:t>
            </a:r>
            <a:endParaRPr lang="en-US" dirty="0"/>
          </a:p>
        </p:txBody>
      </p:sp>
      <p:sp>
        <p:nvSpPr>
          <p:cNvPr id="3" name="Content Placeholder 2"/>
          <p:cNvSpPr>
            <a:spLocks noGrp="1"/>
          </p:cNvSpPr>
          <p:nvPr>
            <p:ph idx="1"/>
          </p:nvPr>
        </p:nvSpPr>
        <p:spPr/>
        <p:txBody>
          <a:bodyPr>
            <a:normAutofit fontScale="92500" lnSpcReduction="10000"/>
          </a:bodyPr>
          <a:lstStyle/>
          <a:p>
            <a:r>
              <a:rPr lang="en-US" dirty="0"/>
              <a:t>W</a:t>
            </a:r>
            <a:r>
              <a:rPr lang="en-US" dirty="0" smtClean="0"/>
              <a:t>ho </a:t>
            </a:r>
            <a:r>
              <a:rPr lang="en-US" dirty="0"/>
              <a:t>will approve new content, and where and how it will be </a:t>
            </a:r>
            <a:r>
              <a:rPr lang="en-US" dirty="0" smtClean="0"/>
              <a:t>uploaded? </a:t>
            </a:r>
          </a:p>
          <a:p>
            <a:r>
              <a:rPr lang="en-US" dirty="0" smtClean="0"/>
              <a:t>For </a:t>
            </a:r>
            <a:r>
              <a:rPr lang="en-US" dirty="0"/>
              <a:t>businesses that depend on communities to create content, decisions need to be made about moderation. </a:t>
            </a:r>
            <a:endParaRPr lang="en-US" dirty="0" smtClean="0"/>
          </a:p>
          <a:p>
            <a:pPr lvl="1"/>
            <a:r>
              <a:rPr lang="en-US" dirty="0" smtClean="0"/>
              <a:t>Will </a:t>
            </a:r>
            <a:r>
              <a:rPr lang="en-US" dirty="0"/>
              <a:t>community members be allowed to post content and have it appear on a site immediately, removing it afterwards only if there is a problem? Or will all comments and uploads require pre-approval from a moderator? </a:t>
            </a:r>
            <a:endParaRPr lang="en-US" dirty="0" smtClean="0"/>
          </a:p>
          <a:p>
            <a:pPr lvl="1"/>
            <a:r>
              <a:rPr lang="en-US" dirty="0" smtClean="0"/>
              <a:t>Content management </a:t>
            </a:r>
            <a:r>
              <a:rPr lang="en-US" dirty="0"/>
              <a:t>software makes it easy to set policies for moderation, and quickly review and approve content for site posting. </a:t>
            </a:r>
            <a:endParaRPr lang="en-US" dirty="0" smtClean="0"/>
          </a:p>
          <a:p>
            <a:r>
              <a:rPr lang="en-US" dirty="0" smtClean="0"/>
              <a:t>If </a:t>
            </a:r>
            <a:r>
              <a:rPr lang="en-US" dirty="0"/>
              <a:t>content will be updated regularly at additional online locations, such as social media profiles, then the content may need to be summarized or shortened for other uses. </a:t>
            </a:r>
          </a:p>
        </p:txBody>
      </p:sp>
    </p:spTree>
    <p:extLst>
      <p:ext uri="{BB962C8B-B14F-4D97-AF65-F5344CB8AC3E}">
        <p14:creationId xmlns:p14="http://schemas.microsoft.com/office/powerpoint/2010/main" val="978859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 Governance</a:t>
            </a:r>
            <a:endParaRPr lang="en-US" dirty="0"/>
          </a:p>
        </p:txBody>
      </p:sp>
      <p:sp>
        <p:nvSpPr>
          <p:cNvPr id="3" name="Content Placeholder 2"/>
          <p:cNvSpPr>
            <a:spLocks noGrp="1"/>
          </p:cNvSpPr>
          <p:nvPr>
            <p:ph idx="1"/>
          </p:nvPr>
        </p:nvSpPr>
        <p:spPr/>
        <p:txBody>
          <a:bodyPr>
            <a:normAutofit fontScale="92500" lnSpcReduction="10000"/>
          </a:bodyPr>
          <a:lstStyle/>
          <a:p>
            <a:r>
              <a:rPr lang="en-US" dirty="0"/>
              <a:t>Content governance includes any policies or standards for evaluating how effective content is, and for deciding which content needs to be updated or removed. </a:t>
            </a:r>
            <a:endParaRPr lang="en-US" dirty="0" smtClean="0"/>
          </a:p>
          <a:p>
            <a:r>
              <a:rPr lang="en-US" dirty="0" smtClean="0"/>
              <a:t>Digital </a:t>
            </a:r>
            <a:r>
              <a:rPr lang="en-US" dirty="0"/>
              <a:t>content requires constant maintenance, particularly as it grows, or else ineffective and outdated content will gradually take over a digital business, and distract visitors away from the high quality content that leads to conversions. </a:t>
            </a:r>
          </a:p>
          <a:p>
            <a:r>
              <a:rPr lang="en-US" dirty="0" smtClean="0"/>
              <a:t>Governance </a:t>
            </a:r>
            <a:r>
              <a:rPr lang="en-US" dirty="0"/>
              <a:t>for a new digital business prototype starts with a commitment to regularly evaluate each piece of content uploaded. </a:t>
            </a:r>
            <a:endParaRPr lang="en-US" dirty="0" smtClean="0"/>
          </a:p>
          <a:p>
            <a:pPr lvl="1"/>
            <a:r>
              <a:rPr lang="en-US" dirty="0" smtClean="0"/>
              <a:t>Content </a:t>
            </a:r>
            <a:r>
              <a:rPr lang="en-US" dirty="0"/>
              <a:t>performance is normally evaluated in terms of the conversion rate it produces, but might also be evaluated by engagement measures such the number of views or shares. </a:t>
            </a:r>
          </a:p>
        </p:txBody>
      </p:sp>
    </p:spTree>
    <p:extLst>
      <p:ext uri="{BB962C8B-B14F-4D97-AF65-F5344CB8AC3E}">
        <p14:creationId xmlns:p14="http://schemas.microsoft.com/office/powerpoint/2010/main" val="1238623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lstStyle/>
          <a:p>
            <a:r>
              <a:rPr lang="en-US" dirty="0"/>
              <a:t>Define the content creation strategy for your digital business idea. </a:t>
            </a:r>
            <a:endParaRPr lang="en-US" dirty="0" smtClean="0"/>
          </a:p>
          <a:p>
            <a:pPr lvl="1"/>
            <a:r>
              <a:rPr lang="en-US" dirty="0" smtClean="0"/>
              <a:t>Include </a:t>
            </a:r>
            <a:r>
              <a:rPr lang="en-US" dirty="0"/>
              <a:t>a description of what content will be created, with what purpose or purposes, and where it will come from</a:t>
            </a:r>
            <a:r>
              <a:rPr lang="en-US" dirty="0" smtClean="0"/>
              <a:t>.</a:t>
            </a:r>
            <a:endParaRPr lang="en-US" dirty="0"/>
          </a:p>
          <a:p>
            <a:r>
              <a:rPr lang="en-US" dirty="0" smtClean="0"/>
              <a:t>Define </a:t>
            </a:r>
            <a:r>
              <a:rPr lang="en-US" dirty="0"/>
              <a:t>the content delivery and governance strategy for your digital business. </a:t>
            </a:r>
            <a:endParaRPr lang="en-US" dirty="0" smtClean="0"/>
          </a:p>
          <a:p>
            <a:pPr lvl="1"/>
            <a:r>
              <a:rPr lang="en-US" dirty="0" smtClean="0"/>
              <a:t>Include </a:t>
            </a:r>
            <a:r>
              <a:rPr lang="en-US" dirty="0"/>
              <a:t>the decisions about moderation, updating frequency, and frequency of performance review.</a:t>
            </a:r>
          </a:p>
        </p:txBody>
      </p:sp>
      <p:sp>
        <p:nvSpPr>
          <p:cNvPr id="4" name="Action Button: Forward or Next 3">
            <a:hlinkClick r:id="" action="ppaction://noaction" highlightClick="1"/>
          </p:cNvPr>
          <p:cNvSpPr/>
          <p:nvPr/>
        </p:nvSpPr>
        <p:spPr>
          <a:xfrm>
            <a:off x="10311384" y="365125"/>
            <a:ext cx="1042416" cy="1042416"/>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7457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1831</Words>
  <Application>Microsoft Macintosh PowerPoint</Application>
  <PresentationFormat>Widescreen</PresentationFormat>
  <Paragraphs>144</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Calibri</vt:lpstr>
      <vt:lpstr>Calibri Light</vt:lpstr>
      <vt:lpstr>DengXian</vt:lpstr>
      <vt:lpstr>Nunito</vt:lpstr>
      <vt:lpstr>Arial</vt:lpstr>
      <vt:lpstr>Office Theme</vt:lpstr>
      <vt:lpstr>Chapter 5</vt:lpstr>
      <vt:lpstr>Highlights and Key Takeaways</vt:lpstr>
      <vt:lpstr>Types of Digital Content</vt:lpstr>
      <vt:lpstr>Exercise</vt:lpstr>
      <vt:lpstr>Content Strategy</vt:lpstr>
      <vt:lpstr>Content Creation</vt:lpstr>
      <vt:lpstr>Content Delivery</vt:lpstr>
      <vt:lpstr>Content Governance</vt:lpstr>
      <vt:lpstr>Exercise</vt:lpstr>
      <vt:lpstr>Pages and Posts in WordPress</vt:lpstr>
      <vt:lpstr>Creating a New Page</vt:lpstr>
      <vt:lpstr>Creating a New Post</vt:lpstr>
      <vt:lpstr>Road to the Prototype  Step 10</vt:lpstr>
      <vt:lpstr>Exercise</vt:lpstr>
      <vt:lpstr>Organizing Content: Categories</vt:lpstr>
      <vt:lpstr>Road to the Prototype  Step 11</vt:lpstr>
      <vt:lpstr>Exercise</vt:lpstr>
      <vt:lpstr>Exercise</vt:lpstr>
      <vt:lpstr>Organizing Content: Menus</vt:lpstr>
      <vt:lpstr>Road to the Prototype  Step 12</vt:lpstr>
      <vt:lpstr>Exercise</vt:lpstr>
      <vt:lpstr>What Can We Build So Far?</vt:lpstr>
      <vt:lpstr>Additional Links</vt:lpstr>
      <vt:lpstr>PowerPoint Presentation</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Entrepreneurship</dc:title>
  <dc:creator>Microsoft Office User</dc:creator>
  <cp:lastModifiedBy>Microsoft Office User</cp:lastModifiedBy>
  <cp:revision>18</cp:revision>
  <dcterms:created xsi:type="dcterms:W3CDTF">2019-03-24T19:06:32Z</dcterms:created>
  <dcterms:modified xsi:type="dcterms:W3CDTF">2019-04-08T04:02:43Z</dcterms:modified>
</cp:coreProperties>
</file>