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5" r:id="rId4"/>
    <p:sldId id="285" r:id="rId5"/>
    <p:sldId id="286" r:id="rId6"/>
    <p:sldId id="287" r:id="rId7"/>
    <p:sldId id="288" r:id="rId8"/>
    <p:sldId id="289" r:id="rId9"/>
    <p:sldId id="290" r:id="rId10"/>
    <p:sldId id="291" r:id="rId11"/>
    <p:sldId id="284" r:id="rId12"/>
    <p:sldId id="292" r:id="rId13"/>
    <p:sldId id="266" r:id="rId14"/>
    <p:sldId id="267" r:id="rId15"/>
    <p:sldId id="268" r:id="rId16"/>
    <p:sldId id="293" r:id="rId17"/>
    <p:sldId id="294" r:id="rId18"/>
    <p:sldId id="295" r:id="rId19"/>
    <p:sldId id="296" r:id="rId20"/>
    <p:sldId id="297" r:id="rId21"/>
    <p:sldId id="269" r:id="rId22"/>
    <p:sldId id="298" r:id="rId23"/>
    <p:sldId id="299" r:id="rId24"/>
    <p:sldId id="270" r:id="rId25"/>
    <p:sldId id="300" r:id="rId26"/>
    <p:sldId id="301" r:id="rId27"/>
    <p:sldId id="271" r:id="rId28"/>
    <p:sldId id="272" r:id="rId29"/>
    <p:sldId id="302" r:id="rId30"/>
    <p:sldId id="259" r:id="rId31"/>
    <p:sldId id="26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5"/>
    <p:restoredTop sz="94617"/>
  </p:normalViewPr>
  <p:slideViewPr>
    <p:cSldViewPr snapToGrid="0" snapToObjects="1">
      <p:cViewPr varScale="1">
        <p:scale>
          <a:sx n="88" d="100"/>
          <a:sy n="88" d="100"/>
        </p:scale>
        <p:origin x="4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093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76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81225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Nunito" charset="0"/>
                <a:ea typeface="Nunito" charset="0"/>
                <a:cs typeface="Nunito"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Nunito" charset="0"/>
                <a:ea typeface="Nunito" charset="0"/>
                <a:cs typeface="Nunito" charset="0"/>
              </a:defRPr>
            </a:lvl1pPr>
            <a:lvl2pPr>
              <a:defRPr>
                <a:latin typeface="Nunito" charset="0"/>
                <a:ea typeface="Nunito" charset="0"/>
                <a:cs typeface="Nunito" charset="0"/>
              </a:defRPr>
            </a:lvl2pPr>
            <a:lvl3pPr>
              <a:defRPr>
                <a:latin typeface="Nunito" charset="0"/>
                <a:ea typeface="Nunito" charset="0"/>
                <a:cs typeface="Nunito" charset="0"/>
              </a:defRPr>
            </a:lvl3pPr>
            <a:lvl4pPr>
              <a:defRPr>
                <a:latin typeface="Nunito" charset="0"/>
                <a:ea typeface="Nunito" charset="0"/>
                <a:cs typeface="Nunito" charset="0"/>
              </a:defRPr>
            </a:lvl4pPr>
            <a:lvl5pPr>
              <a:defRPr>
                <a:latin typeface="Nunito" charset="0"/>
                <a:ea typeface="Nunito" charset="0"/>
                <a:cs typeface="Nunito"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64811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99351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210848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7183B-A270-DE4C-9EFE-4B8DB882B91B}" type="datetimeFigureOut">
              <a:rPr lang="en-US" smtClean="0"/>
              <a:t>4/7/19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598373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7183B-A270-DE4C-9EFE-4B8DB882B91B}" type="datetimeFigureOut">
              <a:rPr lang="en-US" smtClean="0"/>
              <a:t>4/7/19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8486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7183B-A270-DE4C-9EFE-4B8DB882B91B}" type="datetimeFigureOut">
              <a:rPr lang="en-US" smtClean="0"/>
              <a:t>4/7/19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96292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7893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63793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7183B-A270-DE4C-9EFE-4B8DB882B91B}" type="datetimeFigureOut">
              <a:rPr lang="en-US" smtClean="0"/>
              <a:t>4/7/19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DB2E9-778D-C243-B952-B05D1641B48B}" type="slidenum">
              <a:rPr lang="en-US" smtClean="0"/>
              <a:t>‹#›</a:t>
            </a:fld>
            <a:endParaRPr lang="en-US"/>
          </a:p>
        </p:txBody>
      </p:sp>
    </p:spTree>
    <p:extLst>
      <p:ext uri="{BB962C8B-B14F-4D97-AF65-F5344CB8AC3E}">
        <p14:creationId xmlns:p14="http://schemas.microsoft.com/office/powerpoint/2010/main" val="230641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1" Type="http://schemas.openxmlformats.org/officeDocument/2006/relationships/hyperlink" Target="https://codex.wordpress.org/Getting_Started_with_WordPress" TargetMode="External"/><Relationship Id="rId12" Type="http://schemas.openxmlformats.org/officeDocument/2006/relationships/hyperlink" Target="https://w3techs.com/technologies/history_overview/content_management/all" TargetMode="External"/><Relationship Id="rId1" Type="http://schemas.openxmlformats.org/officeDocument/2006/relationships/slideLayout" Target="../slideLayouts/slideLayout2.xml"/><Relationship Id="rId2" Type="http://schemas.openxmlformats.org/officeDocument/2006/relationships/hyperlink" Target="http://www.w3schools.com/" TargetMode="External"/><Relationship Id="rId3" Type="http://schemas.openxmlformats.org/officeDocument/2006/relationships/hyperlink" Target="http://www.bluegriffon.org/" TargetMode="External"/><Relationship Id="rId4" Type="http://schemas.openxmlformats.org/officeDocument/2006/relationships/hyperlink" Target="https://my.bluehost.com/hosting/help/432" TargetMode="External"/><Relationship Id="rId5" Type="http://schemas.openxmlformats.org/officeDocument/2006/relationships/hyperlink" Target="https://my.bluehost.com/hosting/help/cyberduck" TargetMode="External"/><Relationship Id="rId6" Type="http://schemas.openxmlformats.org/officeDocument/2006/relationships/hyperlink" Target="https://my.bluehost.com/hosting/help/wordpress" TargetMode="External"/><Relationship Id="rId7" Type="http://schemas.openxmlformats.org/officeDocument/2006/relationships/hyperlink" Target="https://cyberduck.io/" TargetMode="External"/><Relationship Id="rId8" Type="http://schemas.openxmlformats.org/officeDocument/2006/relationships/hyperlink" Target="https://filezilla-project.org/" TargetMode="External"/><Relationship Id="rId9" Type="http://schemas.openxmlformats.org/officeDocument/2006/relationships/hyperlink" Target="http://www.siteground.com/studentsprogram" TargetMode="External"/><Relationship Id="rId10" Type="http://schemas.openxmlformats.org/officeDocument/2006/relationships/hyperlink" Target="https://wordpress.org/showcase/"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learndigitalentrepreneurship.com/" TargetMode="External"/><Relationship Id="rId4" Type="http://schemas.openxmlformats.org/officeDocument/2006/relationships/image" Target="../media/image1.jpeg"/><Relationship Id="rId1" Type="http://schemas.openxmlformats.org/officeDocument/2006/relationships/slideLayout" Target="../slideLayouts/slideLayout9.xml"/><Relationship Id="rId2" Type="http://schemas.openxmlformats.org/officeDocument/2006/relationships/hyperlink" Target="https://www.routledge.com/Digital-Entrepreneurship/Allen/p/book/978113858369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usfca.edu/management/faculty/jonathan-alle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Nunito" charset="0"/>
                <a:ea typeface="Nunito" charset="0"/>
                <a:cs typeface="Nunito" charset="0"/>
              </a:rPr>
              <a:t>Chapter 4</a:t>
            </a:r>
            <a:endParaRPr lang="en-US" dirty="0">
              <a:latin typeface="Nunito" charset="0"/>
              <a:ea typeface="Nunito" charset="0"/>
              <a:cs typeface="Nunito" charset="0"/>
            </a:endParaRPr>
          </a:p>
        </p:txBody>
      </p:sp>
      <p:sp>
        <p:nvSpPr>
          <p:cNvPr id="6" name="Text Placeholder 5"/>
          <p:cNvSpPr>
            <a:spLocks noGrp="1"/>
          </p:cNvSpPr>
          <p:nvPr>
            <p:ph type="body" sz="half" idx="2"/>
          </p:nvPr>
        </p:nvSpPr>
        <p:spPr>
          <a:xfrm>
            <a:off x="839788" y="2377440"/>
            <a:ext cx="4792916" cy="3491548"/>
          </a:xfrm>
        </p:spPr>
        <p:txBody>
          <a:bodyPr>
            <a:normAutofit/>
          </a:bodyPr>
          <a:lstStyle/>
          <a:p>
            <a:r>
              <a:rPr lang="en-US" sz="3200" dirty="0" smtClean="0">
                <a:latin typeface="Nunito" charset="0"/>
                <a:ea typeface="Nunito" charset="0"/>
                <a:cs typeface="Nunito" charset="0"/>
              </a:rPr>
              <a:t>Building a Business Prototype</a:t>
            </a:r>
            <a:endParaRPr lang="en-US" sz="32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39788" y="6118703"/>
            <a:ext cx="1975926" cy="307777"/>
          </a:xfrm>
          <a:prstGeom prst="rect">
            <a:avLst/>
          </a:prstGeom>
          <a:noFill/>
        </p:spPr>
        <p:txBody>
          <a:bodyPr wrap="none" rtlCol="0">
            <a:spAutoFit/>
          </a:bodyPr>
          <a:lstStyle/>
          <a:p>
            <a:r>
              <a:rPr lang="en-US" sz="1400" i="1" dirty="0" smtClean="0"/>
              <a:t>J.P. Allen version 4-15-19</a:t>
            </a:r>
            <a:endParaRPr lang="en-US" sz="1400" i="1" dirty="0"/>
          </a:p>
        </p:txBody>
      </p:sp>
    </p:spTree>
    <p:extLst>
      <p:ext uri="{BB962C8B-B14F-4D97-AF65-F5344CB8AC3E}">
        <p14:creationId xmlns:p14="http://schemas.microsoft.com/office/powerpoint/2010/main" val="764384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Up Web Hosting</a:t>
            </a:r>
            <a:endParaRPr lang="en-US" dirty="0"/>
          </a:p>
        </p:txBody>
      </p:sp>
      <p:sp>
        <p:nvSpPr>
          <p:cNvPr id="3" name="Content Placeholder 2"/>
          <p:cNvSpPr>
            <a:spLocks noGrp="1"/>
          </p:cNvSpPr>
          <p:nvPr>
            <p:ph idx="1"/>
          </p:nvPr>
        </p:nvSpPr>
        <p:spPr/>
        <p:txBody>
          <a:bodyPr>
            <a:normAutofit fontScale="77500" lnSpcReduction="20000"/>
          </a:bodyPr>
          <a:lstStyle/>
          <a:p>
            <a:r>
              <a:rPr lang="en-US" dirty="0"/>
              <a:t>Web hosting accounts make web pages, files, and documents available on the Internet. </a:t>
            </a:r>
            <a:endParaRPr lang="en-US" dirty="0" smtClean="0"/>
          </a:p>
          <a:p>
            <a:r>
              <a:rPr lang="en-US" dirty="0" smtClean="0"/>
              <a:t>If </a:t>
            </a:r>
            <a:r>
              <a:rPr lang="en-US" dirty="0"/>
              <a:t>the domain name was registered through the web hosting company, at the same time web hosting was purchased, then the domain name should already be directed to your web hosting account. </a:t>
            </a:r>
            <a:endParaRPr lang="en-US" dirty="0" smtClean="0"/>
          </a:p>
          <a:p>
            <a:pPr lvl="1"/>
            <a:r>
              <a:rPr lang="en-US" dirty="0" smtClean="0"/>
              <a:t>You </a:t>
            </a:r>
            <a:r>
              <a:rPr lang="en-US" dirty="0"/>
              <a:t>can test this by typing your domain name into a web browser address bar. You should see a generic web page from your web hosting service, not an error message.</a:t>
            </a:r>
          </a:p>
          <a:p>
            <a:r>
              <a:rPr lang="en-US" dirty="0" smtClean="0"/>
              <a:t>If </a:t>
            </a:r>
            <a:r>
              <a:rPr lang="en-US" dirty="0"/>
              <a:t>the domain name was purchased at a separate domain name registrar, then there are two steps to connecting the domain name to a web hosting account. </a:t>
            </a:r>
            <a:endParaRPr lang="en-US" dirty="0" smtClean="0"/>
          </a:p>
          <a:p>
            <a:pPr lvl="1"/>
            <a:r>
              <a:rPr lang="en-US" dirty="0" smtClean="0"/>
              <a:t>First</a:t>
            </a:r>
            <a:r>
              <a:rPr lang="en-US" dirty="0"/>
              <a:t>, sign into the account at the domain name registrar, and change the </a:t>
            </a:r>
            <a:r>
              <a:rPr lang="en-US" dirty="0" err="1"/>
              <a:t>nameservers</a:t>
            </a:r>
            <a:r>
              <a:rPr lang="en-US" dirty="0"/>
              <a:t> for your domain name to point to your web hosting service. </a:t>
            </a:r>
            <a:endParaRPr lang="en-US" dirty="0" smtClean="0"/>
          </a:p>
          <a:p>
            <a:pPr lvl="1"/>
            <a:r>
              <a:rPr lang="en-US" dirty="0" smtClean="0"/>
              <a:t>The </a:t>
            </a:r>
            <a:r>
              <a:rPr lang="en-US" dirty="0"/>
              <a:t>second step is to add your domain name to your web hosting </a:t>
            </a:r>
            <a:r>
              <a:rPr lang="en-US" dirty="0" smtClean="0"/>
              <a:t>account. </a:t>
            </a:r>
          </a:p>
          <a:p>
            <a:pPr lvl="1"/>
            <a:r>
              <a:rPr lang="en-US" dirty="0" smtClean="0"/>
              <a:t>It </a:t>
            </a:r>
            <a:r>
              <a:rPr lang="en-US" dirty="0"/>
              <a:t>may take a few hours for a </a:t>
            </a:r>
            <a:r>
              <a:rPr lang="en-US" dirty="0" err="1"/>
              <a:t>nameserver</a:t>
            </a:r>
            <a:r>
              <a:rPr lang="en-US" dirty="0"/>
              <a:t> change to work its way through the Internet DNS. </a:t>
            </a:r>
            <a:endParaRPr lang="en-US" dirty="0" smtClean="0"/>
          </a:p>
          <a:p>
            <a:pPr lvl="1"/>
            <a:r>
              <a:rPr lang="en-US" dirty="0" smtClean="0"/>
              <a:t>If </a:t>
            </a:r>
            <a:r>
              <a:rPr lang="en-US" dirty="0"/>
              <a:t>successful, typing your domain name into a browser should show a generic web page from your web hosting service, and not your domain name registrar.</a:t>
            </a:r>
          </a:p>
          <a:p>
            <a:endParaRPr lang="en-US" dirty="0"/>
          </a:p>
        </p:txBody>
      </p:sp>
    </p:spTree>
    <p:extLst>
      <p:ext uri="{BB962C8B-B14F-4D97-AF65-F5344CB8AC3E}">
        <p14:creationId xmlns:p14="http://schemas.microsoft.com/office/powerpoint/2010/main" val="1866833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1</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1276939731"/>
              </p:ext>
            </p:extLst>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rPr>
                        <a:t>1</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smtClean="0">
                          <a:effectLst/>
                        </a:rPr>
                        <a:t>Sign up for web hosting.</a:t>
                      </a:r>
                      <a:r>
                        <a:rPr lang="en-US" sz="2400" baseline="0" dirty="0" smtClean="0">
                          <a:effectLst/>
                        </a:rPr>
                        <a:t> </a:t>
                      </a:r>
                      <a:r>
                        <a:rPr lang="en-US" sz="2400" dirty="0" smtClean="0">
                          <a:effectLst/>
                        </a:rPr>
                        <a:t>Log </a:t>
                      </a:r>
                      <a:r>
                        <a:rPr lang="en-US" sz="2400" dirty="0">
                          <a:effectLst/>
                        </a:rPr>
                        <a:t>on to web hosting control panel.</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See your web hosting control panel on the screen.</a:t>
                      </a:r>
                      <a:endParaRPr lang="en-US" sz="2400" dirty="0">
                        <a:effectLst/>
                        <a:latin typeface="Calibri" charset="0"/>
                        <a:ea typeface="DengXian" charset="-122"/>
                        <a:cs typeface="Arial" charset="0"/>
                      </a:endParaRPr>
                    </a:p>
                  </a:txBody>
                  <a:tcPr marL="68580" marR="68580" marT="0" marB="0"/>
                </a:tc>
              </a:tr>
            </a:tbl>
          </a:graphicData>
        </a:graphic>
      </p:graphicFrame>
    </p:spTree>
    <p:extLst>
      <p:ext uri="{BB962C8B-B14F-4D97-AF65-F5344CB8AC3E}">
        <p14:creationId xmlns:p14="http://schemas.microsoft.com/office/powerpoint/2010/main" val="3607767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Uploading Files to a Web Host</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web hosting service stores files and documents using directories (or folders), in the same way as personal computers. </a:t>
            </a:r>
            <a:endParaRPr lang="en-US" dirty="0" smtClean="0"/>
          </a:p>
          <a:p>
            <a:r>
              <a:rPr lang="en-US" dirty="0" smtClean="0"/>
              <a:t>After </a:t>
            </a:r>
            <a:r>
              <a:rPr lang="en-US" dirty="0"/>
              <a:t>logging on to your web hosting account, there should be a ‘file manager’ or similar option for viewing the directories and files at your account</a:t>
            </a:r>
            <a:r>
              <a:rPr lang="en-US" dirty="0" smtClean="0"/>
              <a:t>.</a:t>
            </a:r>
            <a:endParaRPr lang="en-US" dirty="0"/>
          </a:p>
          <a:p>
            <a:r>
              <a:rPr lang="en-US" dirty="0"/>
              <a:t>One of these directories will be designated as the public web directory. </a:t>
            </a:r>
            <a:endParaRPr lang="en-US" dirty="0" smtClean="0"/>
          </a:p>
          <a:p>
            <a:pPr lvl="1"/>
            <a:r>
              <a:rPr lang="en-US" dirty="0" smtClean="0"/>
              <a:t>Every </a:t>
            </a:r>
            <a:r>
              <a:rPr lang="en-US" dirty="0"/>
              <a:t>file inside this directory is available throughout the Internet via your domain name. </a:t>
            </a:r>
            <a:endParaRPr lang="en-US" dirty="0" smtClean="0"/>
          </a:p>
          <a:p>
            <a:pPr lvl="1"/>
            <a:r>
              <a:rPr lang="en-US" dirty="0" smtClean="0"/>
              <a:t>For </a:t>
            </a:r>
            <a:r>
              <a:rPr lang="en-US" dirty="0"/>
              <a:t>example, the file ‘</a:t>
            </a:r>
            <a:r>
              <a:rPr lang="en-US" dirty="0" err="1"/>
              <a:t>jpchicken.jpeg</a:t>
            </a:r>
            <a:r>
              <a:rPr lang="en-US" dirty="0"/>
              <a:t>’ is inside the ‘</a:t>
            </a:r>
            <a:r>
              <a:rPr lang="en-US" dirty="0" err="1"/>
              <a:t>public_html</a:t>
            </a:r>
            <a:r>
              <a:rPr lang="en-US" dirty="0"/>
              <a:t>’ directory of the </a:t>
            </a:r>
            <a:r>
              <a:rPr lang="en-US" dirty="0" err="1"/>
              <a:t>jpedia.org</a:t>
            </a:r>
            <a:r>
              <a:rPr lang="en-US" dirty="0"/>
              <a:t> web hosting </a:t>
            </a:r>
            <a:r>
              <a:rPr lang="en-US" dirty="0" smtClean="0"/>
              <a:t>account at </a:t>
            </a:r>
            <a:r>
              <a:rPr lang="en-US" dirty="0" err="1" smtClean="0"/>
              <a:t>bluehost.com</a:t>
            </a:r>
            <a:r>
              <a:rPr lang="en-US" dirty="0" smtClean="0"/>
              <a:t>. </a:t>
            </a:r>
            <a:r>
              <a:rPr lang="en-US" dirty="0"/>
              <a:t>The entire Internet can view this image at </a:t>
            </a:r>
            <a:r>
              <a:rPr lang="en-US" dirty="0" err="1"/>
              <a:t>jpedia.org</a:t>
            </a:r>
            <a:r>
              <a:rPr lang="en-US" dirty="0"/>
              <a:t>/</a:t>
            </a:r>
            <a:r>
              <a:rPr lang="en-US" dirty="0" err="1"/>
              <a:t>jpchicken.jpeg</a:t>
            </a:r>
            <a:r>
              <a:rPr lang="en-US" dirty="0" smtClean="0"/>
              <a:t>.</a:t>
            </a:r>
            <a:endParaRPr lang="en-US" dirty="0"/>
          </a:p>
          <a:p>
            <a:r>
              <a:rPr lang="en-US" dirty="0"/>
              <a:t>Try using the ‘file manager’ at your web hosting account to upload a few images or documents to your public web directory. </a:t>
            </a:r>
            <a:endParaRPr lang="en-US" dirty="0" smtClean="0"/>
          </a:p>
          <a:p>
            <a:pPr lvl="1"/>
            <a:r>
              <a:rPr lang="en-US" dirty="0" smtClean="0"/>
              <a:t>Test </a:t>
            </a:r>
            <a:r>
              <a:rPr lang="en-US" dirty="0"/>
              <a:t>your work by opening a web browser and typing your domain name, followed by a forward slash ‘/’, followed by the complete and exact name of an uploaded file. </a:t>
            </a:r>
            <a:endParaRPr lang="en-US" dirty="0" smtClean="0"/>
          </a:p>
          <a:p>
            <a:r>
              <a:rPr lang="en-US" dirty="0" smtClean="0"/>
              <a:t>Uploading </a:t>
            </a:r>
            <a:r>
              <a:rPr lang="en-US" dirty="0"/>
              <a:t>and download files to the web hosting account is easier if you use special software called an FTP client on your personal computer. </a:t>
            </a:r>
          </a:p>
        </p:txBody>
      </p:sp>
    </p:spTree>
    <p:extLst>
      <p:ext uri="{BB962C8B-B14F-4D97-AF65-F5344CB8AC3E}">
        <p14:creationId xmlns:p14="http://schemas.microsoft.com/office/powerpoint/2010/main" val="1862439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2</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1210429022"/>
              </p:ext>
            </p:extLst>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2</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Find the file directory that contains your publicly available web pages. (More advanced: set up an FTP client.)</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See the contents of your public web directory on a screen (or using an FTP client).</a:t>
                      </a:r>
                    </a:p>
                  </a:txBody>
                  <a:tcPr marL="68580" marR="68580" marT="0" marB="0"/>
                </a:tc>
              </a:tr>
            </a:tbl>
          </a:graphicData>
        </a:graphic>
      </p:graphicFrame>
    </p:spTree>
    <p:extLst>
      <p:ext uri="{BB962C8B-B14F-4D97-AF65-F5344CB8AC3E}">
        <p14:creationId xmlns:p14="http://schemas.microsoft.com/office/powerpoint/2010/main" val="179201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3</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544979493"/>
              </p:ext>
            </p:extLst>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3</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Upload an image file to your web hosting account, and make it available on the Internet at your own domain name.</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the image at your domain, using a web browser.</a:t>
                      </a:r>
                    </a:p>
                  </a:txBody>
                  <a:tcPr marL="68580" marR="68580" marT="0" marB="0"/>
                </a:tc>
              </a:tr>
            </a:tbl>
          </a:graphicData>
        </a:graphic>
      </p:graphicFrame>
    </p:spTree>
    <p:extLst>
      <p:ext uri="{BB962C8B-B14F-4D97-AF65-F5344CB8AC3E}">
        <p14:creationId xmlns:p14="http://schemas.microsoft.com/office/powerpoint/2010/main" val="1706961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4</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460603051"/>
              </p:ext>
            </p:extLst>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4</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Upload a document, such as a PDF or Word file, to your web hosting account, and make it available on the Internet at your own domain name. </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the document at your domain, using a web browser.</a:t>
                      </a:r>
                    </a:p>
                  </a:txBody>
                  <a:tcPr marL="68580" marR="68580" marT="0" marB="0"/>
                </a:tc>
              </a:tr>
            </a:tbl>
          </a:graphicData>
        </a:graphic>
      </p:graphicFrame>
    </p:spTree>
    <p:extLst>
      <p:ext uri="{BB962C8B-B14F-4D97-AF65-F5344CB8AC3E}">
        <p14:creationId xmlns:p14="http://schemas.microsoft.com/office/powerpoint/2010/main" val="354174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Pages</a:t>
            </a:r>
            <a:endParaRPr lang="en-US" dirty="0"/>
          </a:p>
        </p:txBody>
      </p:sp>
      <p:sp>
        <p:nvSpPr>
          <p:cNvPr id="3" name="Content Placeholder 2"/>
          <p:cNvSpPr>
            <a:spLocks noGrp="1"/>
          </p:cNvSpPr>
          <p:nvPr>
            <p:ph idx="1"/>
          </p:nvPr>
        </p:nvSpPr>
        <p:spPr/>
        <p:txBody>
          <a:bodyPr>
            <a:normAutofit lnSpcReduction="10000"/>
          </a:bodyPr>
          <a:lstStyle/>
          <a:p>
            <a:r>
              <a:rPr lang="de-DE" dirty="0"/>
              <a:t>Web </a:t>
            </a:r>
            <a:r>
              <a:rPr lang="de-DE" dirty="0" err="1"/>
              <a:t>pages</a:t>
            </a:r>
            <a:r>
              <a:rPr lang="de-DE" dirty="0"/>
              <a:t> </a:t>
            </a:r>
            <a:r>
              <a:rPr lang="de-DE" dirty="0" err="1"/>
              <a:t>are</a:t>
            </a:r>
            <a:r>
              <a:rPr lang="de-DE" dirty="0"/>
              <a:t> </a:t>
            </a:r>
            <a:r>
              <a:rPr lang="de-DE" dirty="0" err="1"/>
              <a:t>files</a:t>
            </a:r>
            <a:r>
              <a:rPr lang="de-DE" dirty="0"/>
              <a:t> </a:t>
            </a:r>
            <a:r>
              <a:rPr lang="de-DE" dirty="0" err="1"/>
              <a:t>containing</a:t>
            </a:r>
            <a:r>
              <a:rPr lang="de-DE" dirty="0"/>
              <a:t> </a:t>
            </a:r>
            <a:r>
              <a:rPr lang="de-DE" dirty="0" err="1"/>
              <a:t>plain</a:t>
            </a:r>
            <a:r>
              <a:rPr lang="de-DE" dirty="0"/>
              <a:t> </a:t>
            </a:r>
            <a:r>
              <a:rPr lang="de-DE" dirty="0" err="1"/>
              <a:t>text</a:t>
            </a:r>
            <a:r>
              <a:rPr lang="de-DE" dirty="0"/>
              <a:t> </a:t>
            </a:r>
            <a:r>
              <a:rPr lang="de-DE" dirty="0" err="1"/>
              <a:t>and</a:t>
            </a:r>
            <a:r>
              <a:rPr lang="de-DE" dirty="0"/>
              <a:t> </a:t>
            </a:r>
            <a:r>
              <a:rPr lang="de-DE" dirty="0" err="1"/>
              <a:t>special</a:t>
            </a:r>
            <a:r>
              <a:rPr lang="de-DE" dirty="0"/>
              <a:t> HTML tags. </a:t>
            </a:r>
            <a:endParaRPr lang="de-DE" dirty="0" smtClean="0"/>
          </a:p>
          <a:p>
            <a:r>
              <a:rPr lang="de-DE" dirty="0" smtClean="0"/>
              <a:t>Below </a:t>
            </a:r>
            <a:r>
              <a:rPr lang="de-DE" dirty="0" err="1"/>
              <a:t>is</a:t>
            </a:r>
            <a:r>
              <a:rPr lang="de-DE" dirty="0"/>
              <a:t> an </a:t>
            </a:r>
            <a:r>
              <a:rPr lang="de-DE" dirty="0" err="1"/>
              <a:t>example</a:t>
            </a:r>
            <a:r>
              <a:rPr lang="de-DE" dirty="0"/>
              <a:t> </a:t>
            </a:r>
            <a:r>
              <a:rPr lang="de-DE" dirty="0" err="1"/>
              <a:t>of</a:t>
            </a:r>
            <a:r>
              <a:rPr lang="de-DE" dirty="0"/>
              <a:t> a simple web </a:t>
            </a:r>
            <a:r>
              <a:rPr lang="de-DE" dirty="0" err="1"/>
              <a:t>page</a:t>
            </a:r>
            <a:r>
              <a:rPr lang="de-DE" dirty="0" smtClean="0"/>
              <a:t>:</a:t>
            </a:r>
            <a:endParaRPr lang="de-DE" dirty="0"/>
          </a:p>
          <a:p>
            <a:pPr marL="457200" lvl="1" indent="0">
              <a:buNone/>
            </a:pPr>
            <a:endParaRPr lang="de-DE" b="1" dirty="0" smtClean="0"/>
          </a:p>
          <a:p>
            <a:pPr marL="457200" lvl="1" indent="0">
              <a:buNone/>
            </a:pPr>
            <a:r>
              <a:rPr lang="de-DE" b="1" dirty="0" smtClean="0"/>
              <a:t>&lt;</a:t>
            </a:r>
            <a:r>
              <a:rPr lang="de-DE" b="1" dirty="0" err="1"/>
              <a:t>html</a:t>
            </a:r>
            <a:r>
              <a:rPr lang="de-DE" b="1" dirty="0"/>
              <a:t>&gt;</a:t>
            </a:r>
            <a:r>
              <a:rPr lang="de-DE" dirty="0"/>
              <a:t>                </a:t>
            </a:r>
            <a:br>
              <a:rPr lang="de-DE" dirty="0"/>
            </a:br>
            <a:r>
              <a:rPr lang="de-DE" dirty="0"/>
              <a:t>    </a:t>
            </a:r>
            <a:r>
              <a:rPr lang="de-DE" b="1" dirty="0"/>
              <a:t>&lt;</a:t>
            </a:r>
            <a:r>
              <a:rPr lang="de-DE" b="1" dirty="0" err="1"/>
              <a:t>head</a:t>
            </a:r>
            <a:r>
              <a:rPr lang="de-DE" b="1" dirty="0"/>
              <a:t>&gt;</a:t>
            </a:r>
            <a:r>
              <a:rPr lang="de-DE" dirty="0"/>
              <a:t>            </a:t>
            </a:r>
            <a:br>
              <a:rPr lang="de-DE" dirty="0"/>
            </a:br>
            <a:r>
              <a:rPr lang="de-DE" dirty="0"/>
              <a:t>        </a:t>
            </a:r>
            <a:r>
              <a:rPr lang="de-DE" b="1" dirty="0"/>
              <a:t>&lt;title&gt;</a:t>
            </a:r>
            <a:r>
              <a:rPr lang="de-DE" b="1" dirty="0" err="1"/>
              <a:t>My</a:t>
            </a:r>
            <a:r>
              <a:rPr lang="de-DE" b="1" dirty="0"/>
              <a:t> </a:t>
            </a:r>
            <a:r>
              <a:rPr lang="de-DE" b="1" dirty="0" err="1"/>
              <a:t>first</a:t>
            </a:r>
            <a:r>
              <a:rPr lang="de-DE" b="1" dirty="0"/>
              <a:t> web </a:t>
            </a:r>
            <a:r>
              <a:rPr lang="de-DE" b="1" dirty="0" err="1"/>
              <a:t>page</a:t>
            </a:r>
            <a:r>
              <a:rPr lang="de-DE" b="1" dirty="0"/>
              <a:t>&lt;/title&gt;</a:t>
            </a:r>
            <a:r>
              <a:rPr lang="de-DE" dirty="0"/>
              <a:t>            </a:t>
            </a:r>
            <a:br>
              <a:rPr lang="de-DE" dirty="0"/>
            </a:br>
            <a:r>
              <a:rPr lang="de-DE" dirty="0"/>
              <a:t>    </a:t>
            </a:r>
            <a:r>
              <a:rPr lang="de-DE" b="1" dirty="0"/>
              <a:t>&lt;/</a:t>
            </a:r>
            <a:r>
              <a:rPr lang="de-DE" b="1" dirty="0" err="1"/>
              <a:t>head</a:t>
            </a:r>
            <a:r>
              <a:rPr lang="de-DE" b="1" dirty="0"/>
              <a:t>&gt;</a:t>
            </a:r>
            <a:r>
              <a:rPr lang="de-DE" dirty="0"/>
              <a:t>            </a:t>
            </a:r>
            <a:br>
              <a:rPr lang="de-DE" dirty="0"/>
            </a:br>
            <a:r>
              <a:rPr lang="de-DE" dirty="0"/>
              <a:t>    </a:t>
            </a:r>
            <a:r>
              <a:rPr lang="de-DE" b="1" dirty="0"/>
              <a:t>&lt;</a:t>
            </a:r>
            <a:r>
              <a:rPr lang="de-DE" b="1" dirty="0" err="1"/>
              <a:t>body</a:t>
            </a:r>
            <a:r>
              <a:rPr lang="de-DE" b="1" dirty="0"/>
              <a:t>&gt;</a:t>
            </a:r>
            <a:r>
              <a:rPr lang="de-DE" dirty="0"/>
              <a:t>            </a:t>
            </a:r>
            <a:br>
              <a:rPr lang="de-DE" dirty="0"/>
            </a:br>
            <a:r>
              <a:rPr lang="de-DE" dirty="0"/>
              <a:t>        </a:t>
            </a:r>
            <a:r>
              <a:rPr lang="de-DE" b="1" dirty="0" err="1"/>
              <a:t>Hello</a:t>
            </a:r>
            <a:r>
              <a:rPr lang="de-DE" b="1" dirty="0"/>
              <a:t> </a:t>
            </a:r>
            <a:r>
              <a:rPr lang="de-DE" b="1" dirty="0" err="1"/>
              <a:t>there</a:t>
            </a:r>
            <a:r>
              <a:rPr lang="de-DE" b="1" dirty="0"/>
              <a:t>!</a:t>
            </a:r>
            <a:r>
              <a:rPr lang="de-DE" dirty="0"/>
              <a:t/>
            </a:r>
            <a:br>
              <a:rPr lang="de-DE" dirty="0"/>
            </a:br>
            <a:r>
              <a:rPr lang="de-DE" dirty="0"/>
              <a:t>    </a:t>
            </a:r>
            <a:r>
              <a:rPr lang="de-DE" b="1" dirty="0"/>
              <a:t>&lt;/</a:t>
            </a:r>
            <a:r>
              <a:rPr lang="de-DE" b="1" dirty="0" err="1"/>
              <a:t>body</a:t>
            </a:r>
            <a:r>
              <a:rPr lang="de-DE" b="1" dirty="0"/>
              <a:t>&gt;</a:t>
            </a:r>
            <a:r>
              <a:rPr lang="de-DE" dirty="0"/>
              <a:t>            </a:t>
            </a:r>
            <a:br>
              <a:rPr lang="de-DE" dirty="0"/>
            </a:br>
            <a:r>
              <a:rPr lang="de-DE" b="1" dirty="0"/>
              <a:t>&lt;/</a:t>
            </a:r>
            <a:r>
              <a:rPr lang="de-DE" b="1" dirty="0" err="1"/>
              <a:t>html</a:t>
            </a:r>
            <a:r>
              <a:rPr lang="de-DE" b="1" dirty="0" smtClean="0"/>
              <a:t>&gt;</a:t>
            </a:r>
            <a:r>
              <a:rPr lang="de-DE" dirty="0"/>
              <a:t> </a:t>
            </a:r>
          </a:p>
          <a:p>
            <a:endParaRPr lang="en-US" dirty="0"/>
          </a:p>
        </p:txBody>
      </p:sp>
    </p:spTree>
    <p:extLst>
      <p:ext uri="{BB962C8B-B14F-4D97-AF65-F5344CB8AC3E}">
        <p14:creationId xmlns:p14="http://schemas.microsoft.com/office/powerpoint/2010/main" val="1899929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HTML Tags</a:t>
            </a:r>
            <a:endParaRPr lang="en-US" dirty="0"/>
          </a:p>
        </p:txBody>
      </p:sp>
      <p:sp>
        <p:nvSpPr>
          <p:cNvPr id="3" name="Content Placeholder 2"/>
          <p:cNvSpPr>
            <a:spLocks noGrp="1"/>
          </p:cNvSpPr>
          <p:nvPr>
            <p:ph idx="1"/>
          </p:nvPr>
        </p:nvSpPr>
        <p:spPr/>
        <p:txBody>
          <a:bodyPr>
            <a:normAutofit fontScale="92500" lnSpcReduction="10000"/>
          </a:bodyPr>
          <a:lstStyle/>
          <a:p>
            <a:r>
              <a:rPr lang="en-US" dirty="0"/>
              <a:t>HTML tags usually come in pairs. </a:t>
            </a:r>
            <a:endParaRPr lang="en-US" dirty="0" smtClean="0"/>
          </a:p>
          <a:p>
            <a:r>
              <a:rPr lang="en-US" dirty="0" smtClean="0"/>
              <a:t>For </a:t>
            </a:r>
            <a:r>
              <a:rPr lang="en-US" dirty="0"/>
              <a:t>example, the text between &lt;title&gt; and &lt;/title&gt; is the page title. </a:t>
            </a:r>
            <a:endParaRPr lang="en-US" dirty="0" smtClean="0"/>
          </a:p>
          <a:p>
            <a:r>
              <a:rPr lang="en-US" dirty="0" smtClean="0"/>
              <a:t>The </a:t>
            </a:r>
            <a:r>
              <a:rPr lang="en-US" dirty="0"/>
              <a:t>&lt;html&gt; and &lt;/html&gt; pair defines the beginning and end of the document. </a:t>
            </a:r>
            <a:endParaRPr lang="en-US" dirty="0" smtClean="0"/>
          </a:p>
          <a:p>
            <a:pPr lvl="1"/>
            <a:r>
              <a:rPr lang="en-US" dirty="0" smtClean="0"/>
              <a:t>Information </a:t>
            </a:r>
            <a:r>
              <a:rPr lang="en-US" dirty="0"/>
              <a:t>about the web page is located between the &lt;head&gt; tags, and the content of the web page is found between the &lt;body&gt; tags.  </a:t>
            </a:r>
          </a:p>
          <a:p>
            <a:r>
              <a:rPr lang="en-US" dirty="0" smtClean="0"/>
              <a:t>Some </a:t>
            </a:r>
            <a:r>
              <a:rPr lang="en-US" dirty="0"/>
              <a:t>of the more common tags include the tags &lt;h1&gt; for major headings and &lt;p&gt; for paragraphs of text:</a:t>
            </a:r>
          </a:p>
          <a:p>
            <a:pPr marL="457200" lvl="1" indent="0">
              <a:buNone/>
            </a:pPr>
            <a:r>
              <a:rPr lang="en-US" dirty="0"/>
              <a:t> </a:t>
            </a:r>
          </a:p>
          <a:p>
            <a:pPr marL="457200" lvl="1" indent="0">
              <a:buNone/>
            </a:pPr>
            <a:r>
              <a:rPr lang="en-US" b="1" dirty="0"/>
              <a:t>&lt;h1&gt;Introduction&lt;/h1&gt;</a:t>
            </a:r>
            <a:r>
              <a:rPr lang="en-US" dirty="0"/>
              <a:t>           </a:t>
            </a:r>
          </a:p>
          <a:p>
            <a:pPr marL="457200" lvl="1" indent="0">
              <a:buNone/>
            </a:pPr>
            <a:r>
              <a:rPr lang="en-US" b="1" dirty="0"/>
              <a:t>&lt;p&gt;This is a paragraph of text.&lt;/p&gt;</a:t>
            </a:r>
            <a:r>
              <a:rPr lang="en-US" dirty="0"/>
              <a:t>         </a:t>
            </a:r>
          </a:p>
          <a:p>
            <a:endParaRPr lang="en-US" dirty="0"/>
          </a:p>
        </p:txBody>
      </p:sp>
    </p:spTree>
    <p:extLst>
      <p:ext uri="{BB962C8B-B14F-4D97-AF65-F5344CB8AC3E}">
        <p14:creationId xmlns:p14="http://schemas.microsoft.com/office/powerpoint/2010/main" val="831669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Links in HTML</a:t>
            </a:r>
            <a:endParaRPr lang="en-US" dirty="0"/>
          </a:p>
        </p:txBody>
      </p:sp>
      <p:sp>
        <p:nvSpPr>
          <p:cNvPr id="3" name="Content Placeholder 2"/>
          <p:cNvSpPr>
            <a:spLocks noGrp="1"/>
          </p:cNvSpPr>
          <p:nvPr>
            <p:ph idx="1"/>
          </p:nvPr>
        </p:nvSpPr>
        <p:spPr/>
        <p:txBody>
          <a:bodyPr>
            <a:normAutofit/>
          </a:bodyPr>
          <a:lstStyle/>
          <a:p>
            <a:r>
              <a:rPr lang="en-US" dirty="0"/>
              <a:t>A link to another web page uses the &lt;a&gt; tag:</a:t>
            </a:r>
          </a:p>
          <a:p>
            <a:pPr marL="457200" lvl="1" indent="0">
              <a:buNone/>
            </a:pPr>
            <a:r>
              <a:rPr lang="en-US" dirty="0"/>
              <a:t> </a:t>
            </a:r>
          </a:p>
          <a:p>
            <a:pPr marL="457200" lvl="1" indent="0">
              <a:buNone/>
            </a:pPr>
            <a:r>
              <a:rPr lang="en-US" b="1" dirty="0"/>
              <a:t>&lt;a </a:t>
            </a:r>
            <a:r>
              <a:rPr lang="en-US" b="1" dirty="0" err="1"/>
              <a:t>href</a:t>
            </a:r>
            <a:r>
              <a:rPr lang="en-US" b="1" dirty="0"/>
              <a:t>="http://</a:t>
            </a:r>
            <a:r>
              <a:rPr lang="en-US" b="1" dirty="0" err="1"/>
              <a:t>jpedia.org</a:t>
            </a:r>
            <a:r>
              <a:rPr lang="en-US" b="1" dirty="0"/>
              <a:t>"&gt;Visit the home page of JP Allen.&lt;/a&gt; </a:t>
            </a:r>
            <a:endParaRPr lang="en-US" dirty="0"/>
          </a:p>
          <a:p>
            <a:pPr marL="457200" lvl="1" indent="0">
              <a:buNone/>
            </a:pPr>
            <a:r>
              <a:rPr lang="en-US" dirty="0"/>
              <a:t> </a:t>
            </a:r>
          </a:p>
          <a:p>
            <a:pPr lvl="1"/>
            <a:r>
              <a:rPr lang="en-US" dirty="0"/>
              <a:t>The text ‘Visit the home page of JP Allen.’ will display as underlined text on a web page. </a:t>
            </a:r>
            <a:endParaRPr lang="en-US" dirty="0" smtClean="0"/>
          </a:p>
          <a:p>
            <a:pPr lvl="1"/>
            <a:r>
              <a:rPr lang="en-US" dirty="0" smtClean="0"/>
              <a:t>If </a:t>
            </a:r>
            <a:r>
              <a:rPr lang="en-US" dirty="0"/>
              <a:t>that text is clicked on, the visitor will be taken to </a:t>
            </a:r>
            <a:r>
              <a:rPr lang="en-US" dirty="0" err="1"/>
              <a:t>jpedia.org</a:t>
            </a:r>
            <a:r>
              <a:rPr lang="en-US" dirty="0"/>
              <a:t>. </a:t>
            </a:r>
            <a:endParaRPr lang="en-US" dirty="0" smtClean="0"/>
          </a:p>
          <a:p>
            <a:pPr lvl="1"/>
            <a:r>
              <a:rPr lang="en-US" dirty="0" smtClean="0"/>
              <a:t>The </a:t>
            </a:r>
            <a:r>
              <a:rPr lang="en-US" dirty="0"/>
              <a:t>‘</a:t>
            </a:r>
            <a:r>
              <a:rPr lang="en-US" dirty="0" err="1"/>
              <a:t>href</a:t>
            </a:r>
            <a:r>
              <a:rPr lang="en-US" dirty="0"/>
              <a:t>’ inside of the tag is an </a:t>
            </a:r>
            <a:r>
              <a:rPr lang="en-US" i="1" dirty="0"/>
              <a:t>attribute</a:t>
            </a:r>
            <a:r>
              <a:rPr lang="en-US" dirty="0"/>
              <a:t>, or a piece of additional information for the HTML tag. </a:t>
            </a:r>
          </a:p>
        </p:txBody>
      </p:sp>
    </p:spTree>
    <p:extLst>
      <p:ext uri="{BB962C8B-B14F-4D97-AF65-F5344CB8AC3E}">
        <p14:creationId xmlns:p14="http://schemas.microsoft.com/office/powerpoint/2010/main" val="1140194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Images in HTML</a:t>
            </a:r>
            <a:endParaRPr lang="en-US" dirty="0"/>
          </a:p>
        </p:txBody>
      </p:sp>
      <p:sp>
        <p:nvSpPr>
          <p:cNvPr id="3" name="Content Placeholder 2"/>
          <p:cNvSpPr>
            <a:spLocks noGrp="1"/>
          </p:cNvSpPr>
          <p:nvPr>
            <p:ph idx="1"/>
          </p:nvPr>
        </p:nvSpPr>
        <p:spPr/>
        <p:txBody>
          <a:bodyPr>
            <a:normAutofit fontScale="92500" lnSpcReduction="20000"/>
          </a:bodyPr>
          <a:lstStyle/>
          <a:p>
            <a:r>
              <a:rPr lang="en-US" dirty="0"/>
              <a:t>An image can be added to a web page using the &lt;</a:t>
            </a:r>
            <a:r>
              <a:rPr lang="en-US" dirty="0" err="1"/>
              <a:t>img</a:t>
            </a:r>
            <a:r>
              <a:rPr lang="en-US" dirty="0"/>
              <a:t>&gt; tag:</a:t>
            </a:r>
          </a:p>
          <a:p>
            <a:pPr marL="457200" lvl="1" indent="0">
              <a:buNone/>
            </a:pPr>
            <a:r>
              <a:rPr lang="en-US" dirty="0"/>
              <a:t> </a:t>
            </a:r>
          </a:p>
          <a:p>
            <a:pPr marL="457200" lvl="1" indent="0">
              <a:buNone/>
            </a:pPr>
            <a:r>
              <a:rPr lang="en-US" b="1" dirty="0"/>
              <a:t>&lt;</a:t>
            </a:r>
            <a:r>
              <a:rPr lang="en-US" b="1" dirty="0" err="1"/>
              <a:t>img</a:t>
            </a:r>
            <a:r>
              <a:rPr lang="en-US" b="1" dirty="0"/>
              <a:t> alt="JP with Chicken" width="480" height="640" </a:t>
            </a:r>
            <a:r>
              <a:rPr lang="en-US" b="1" dirty="0" err="1"/>
              <a:t>src</a:t>
            </a:r>
            <a:r>
              <a:rPr lang="en-US" b="1" dirty="0"/>
              <a:t>="http://</a:t>
            </a:r>
            <a:r>
              <a:rPr lang="en-US" b="1" dirty="0" err="1"/>
              <a:t>jpedia.org</a:t>
            </a:r>
            <a:r>
              <a:rPr lang="en-US" b="1" dirty="0"/>
              <a:t>/</a:t>
            </a:r>
            <a:r>
              <a:rPr lang="en-US" b="1" dirty="0" err="1"/>
              <a:t>jpchicken.jpeg</a:t>
            </a:r>
            <a:r>
              <a:rPr lang="en-US" b="1" dirty="0"/>
              <a:t>" &gt;</a:t>
            </a:r>
            <a:r>
              <a:rPr lang="en-US" dirty="0"/>
              <a:t>               </a:t>
            </a:r>
          </a:p>
          <a:p>
            <a:pPr marL="457200" lvl="1" indent="0">
              <a:buNone/>
            </a:pPr>
            <a:r>
              <a:rPr lang="en-US" dirty="0"/>
              <a:t> </a:t>
            </a:r>
          </a:p>
          <a:p>
            <a:r>
              <a:rPr lang="en-US" dirty="0"/>
              <a:t>For this HTML tag to work, the image must be available on the Internet at the URL specified in the ‘</a:t>
            </a:r>
            <a:r>
              <a:rPr lang="en-US" dirty="0" err="1"/>
              <a:t>src</a:t>
            </a:r>
            <a:r>
              <a:rPr lang="en-US" dirty="0"/>
              <a:t>’ </a:t>
            </a:r>
            <a:r>
              <a:rPr lang="en-US" dirty="0" smtClean="0"/>
              <a:t>attribute.</a:t>
            </a:r>
          </a:p>
          <a:p>
            <a:r>
              <a:rPr lang="en-US" dirty="0" smtClean="0"/>
              <a:t>If </a:t>
            </a:r>
            <a:r>
              <a:rPr lang="en-US" dirty="0"/>
              <a:t>the image is not available online at that URL, the web page will display a broken image. </a:t>
            </a:r>
            <a:endParaRPr lang="en-US" dirty="0" smtClean="0"/>
          </a:p>
          <a:p>
            <a:r>
              <a:rPr lang="en-US" dirty="0" smtClean="0"/>
              <a:t>The </a:t>
            </a:r>
            <a:r>
              <a:rPr lang="en-US" dirty="0"/>
              <a:t>‘width’ and ‘height’ attributes are expressed as numbers of pixels on a screen, and the ‘alt’ attribute is the alternative text displayed if images cannot be shown. </a:t>
            </a:r>
            <a:r>
              <a:rPr lang="en-US" dirty="0" smtClean="0"/>
              <a:t>These attributes are optional.</a:t>
            </a:r>
            <a:endParaRPr lang="en-US" dirty="0"/>
          </a:p>
        </p:txBody>
      </p:sp>
    </p:spTree>
    <p:extLst>
      <p:ext uri="{BB962C8B-B14F-4D97-AF65-F5344CB8AC3E}">
        <p14:creationId xmlns:p14="http://schemas.microsoft.com/office/powerpoint/2010/main" val="132683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Highlights and Key Takeaways</a:t>
            </a:r>
            <a:endParaRPr lang="en-US" dirty="0"/>
          </a:p>
        </p:txBody>
      </p:sp>
      <p:sp>
        <p:nvSpPr>
          <p:cNvPr id="6" name="Content Placeholder 5"/>
          <p:cNvSpPr>
            <a:spLocks noGrp="1"/>
          </p:cNvSpPr>
          <p:nvPr>
            <p:ph idx="1"/>
          </p:nvPr>
        </p:nvSpPr>
        <p:spPr/>
        <p:txBody>
          <a:bodyPr>
            <a:normAutofit fontScale="85000" lnSpcReduction="20000"/>
          </a:bodyPr>
          <a:lstStyle/>
          <a:p>
            <a:r>
              <a:rPr lang="en-US" dirty="0"/>
              <a:t>A web site prototype can be used to implement and test a digital business design.</a:t>
            </a:r>
          </a:p>
          <a:p>
            <a:r>
              <a:rPr lang="en-US" dirty="0"/>
              <a:t>Entrepreneurs building a prototype should acquire a domain name that is available, and effective for successfully converting customers.</a:t>
            </a:r>
          </a:p>
          <a:p>
            <a:r>
              <a:rPr lang="en-US" dirty="0"/>
              <a:t>Inexpensive and powerful web hosting services make it easy to publish simple web pages, and create more sophisticated software-based sites that can be used for real business applications.</a:t>
            </a:r>
          </a:p>
          <a:p>
            <a:r>
              <a:rPr lang="en-US" dirty="0"/>
              <a:t>Content management software is a good multipurpose tool for creating digital business prototypes. </a:t>
            </a:r>
            <a:endParaRPr lang="en-US" dirty="0" smtClean="0"/>
          </a:p>
          <a:p>
            <a:pPr lvl="1"/>
            <a:r>
              <a:rPr lang="en-US" dirty="0" smtClean="0"/>
              <a:t>The </a:t>
            </a:r>
            <a:r>
              <a:rPr lang="en-US" dirty="0"/>
              <a:t>majority of web sites use content management software to organize and deliver their online presence to customers.</a:t>
            </a:r>
          </a:p>
          <a:p>
            <a:r>
              <a:rPr lang="en-US" dirty="0"/>
              <a:t>By the end of this chapter, the reader should be able to create simple web pages and (for now, empty) prototype sites, and make them available through the Internet via their own domain name</a:t>
            </a:r>
            <a:r>
              <a:rPr lang="en-US" dirty="0" smtClean="0"/>
              <a:t>.</a:t>
            </a:r>
            <a:endParaRPr lang="en-US" dirty="0"/>
          </a:p>
        </p:txBody>
      </p:sp>
    </p:spTree>
    <p:extLst>
      <p:ext uri="{BB962C8B-B14F-4D97-AF65-F5344CB8AC3E}">
        <p14:creationId xmlns:p14="http://schemas.microsoft.com/office/powerpoint/2010/main" val="1311703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Web Pages</a:t>
            </a:r>
            <a:endParaRPr lang="en-US" dirty="0"/>
          </a:p>
        </p:txBody>
      </p:sp>
      <p:sp>
        <p:nvSpPr>
          <p:cNvPr id="3" name="Content Placeholder 2"/>
          <p:cNvSpPr>
            <a:spLocks noGrp="1"/>
          </p:cNvSpPr>
          <p:nvPr>
            <p:ph idx="1"/>
          </p:nvPr>
        </p:nvSpPr>
        <p:spPr/>
        <p:txBody>
          <a:bodyPr/>
          <a:lstStyle/>
          <a:p>
            <a:r>
              <a:rPr lang="en-US" dirty="0"/>
              <a:t>A web page can be created in any text editor, by writing, copying, and pasting text and HTML tags. </a:t>
            </a:r>
            <a:endParaRPr lang="en-US" dirty="0" smtClean="0"/>
          </a:p>
          <a:p>
            <a:r>
              <a:rPr lang="en-US" dirty="0" smtClean="0"/>
              <a:t>If </a:t>
            </a:r>
            <a:r>
              <a:rPr lang="en-US" dirty="0"/>
              <a:t>the HTML document is saved as a plain text file, with a file name ending in .</a:t>
            </a:r>
            <a:r>
              <a:rPr lang="en-US" dirty="0" err="1"/>
              <a:t>htm</a:t>
            </a:r>
            <a:r>
              <a:rPr lang="en-US" dirty="0"/>
              <a:t> or .html, then the web page can be uploaded to a web host in the same way as the image example earlier. </a:t>
            </a:r>
            <a:endParaRPr lang="en-US" dirty="0" smtClean="0"/>
          </a:p>
          <a:p>
            <a:r>
              <a:rPr lang="en-US" dirty="0" smtClean="0"/>
              <a:t>Web </a:t>
            </a:r>
            <a:r>
              <a:rPr lang="en-US" dirty="0"/>
              <a:t>page editor programs, such as Adobe Creative Suite or the free </a:t>
            </a:r>
            <a:r>
              <a:rPr lang="en-US" dirty="0" err="1" smtClean="0"/>
              <a:t>BlueGriffon</a:t>
            </a:r>
            <a:r>
              <a:rPr lang="en-US" dirty="0" smtClean="0"/>
              <a:t> editor, </a:t>
            </a:r>
            <a:r>
              <a:rPr lang="en-US" dirty="0"/>
              <a:t>make it easier to create web pages without memorizing HTML tags.</a:t>
            </a:r>
          </a:p>
        </p:txBody>
      </p:sp>
    </p:spTree>
    <p:extLst>
      <p:ext uri="{BB962C8B-B14F-4D97-AF65-F5344CB8AC3E}">
        <p14:creationId xmlns:p14="http://schemas.microsoft.com/office/powerpoint/2010/main" val="573157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5</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1730439905"/>
              </p:ext>
            </p:extLst>
          </p:nvPr>
        </p:nvGraphicFramePr>
        <p:xfrm>
          <a:off x="1101272" y="2772229"/>
          <a:ext cx="9989456" cy="3192087"/>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5</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Create a web page document that includes the following html tags: title, list, link, and image. Upload the web page document to your web hosting account, and make it available on the Internet at your own domain name.</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the web page at your domain, using a web browser. No broken link or image.</a:t>
                      </a:r>
                    </a:p>
                  </a:txBody>
                  <a:tcPr marL="68580" marR="68580" marT="0" marB="0"/>
                </a:tc>
              </a:tr>
            </a:tbl>
          </a:graphicData>
        </a:graphic>
      </p:graphicFrame>
    </p:spTree>
    <p:extLst>
      <p:ext uri="{BB962C8B-B14F-4D97-AF65-F5344CB8AC3E}">
        <p14:creationId xmlns:p14="http://schemas.microsoft.com/office/powerpoint/2010/main" val="12692032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Sheet Rules in CSS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To </a:t>
            </a:r>
            <a:r>
              <a:rPr lang="en-US" dirty="0"/>
              <a:t>add colors, new fonts, and to control where things appear on a screen, designers use style sheet rules written in a language called CSS (Cascading Style Sheets). </a:t>
            </a:r>
            <a:endParaRPr lang="en-US" dirty="0" smtClean="0"/>
          </a:p>
          <a:p>
            <a:r>
              <a:rPr lang="en-US" dirty="0" smtClean="0"/>
              <a:t>CSS </a:t>
            </a:r>
            <a:r>
              <a:rPr lang="en-US" dirty="0"/>
              <a:t>rules can change the way content contained in an HTML tag will appear. </a:t>
            </a:r>
            <a:endParaRPr lang="en-US" dirty="0" smtClean="0"/>
          </a:p>
          <a:p>
            <a:pPr lvl="1"/>
            <a:r>
              <a:rPr lang="en-US" dirty="0" smtClean="0"/>
              <a:t>For </a:t>
            </a:r>
            <a:r>
              <a:rPr lang="en-US" dirty="0"/>
              <a:t>example, the CSS rules below would change the text between &lt;h1&gt; tags to display at 22 point font size and centered, and change the text between &lt;p&gt; tags to display as 14 point font size and blue:</a:t>
            </a:r>
          </a:p>
          <a:p>
            <a:pPr marL="914400" lvl="2" indent="0">
              <a:buNone/>
            </a:pPr>
            <a:r>
              <a:rPr lang="en-US" dirty="0"/>
              <a:t> </a:t>
            </a:r>
          </a:p>
          <a:p>
            <a:pPr marL="914400" lvl="2" indent="0">
              <a:buNone/>
            </a:pPr>
            <a:r>
              <a:rPr lang="en-US" b="1" dirty="0"/>
              <a:t>h1 {font-size:22pt; </a:t>
            </a:r>
            <a:r>
              <a:rPr lang="en-US" b="1" dirty="0" err="1"/>
              <a:t>text-align:center</a:t>
            </a:r>
            <a:r>
              <a:rPr lang="en-US" b="1" dirty="0"/>
              <a:t>;}</a:t>
            </a:r>
            <a:br>
              <a:rPr lang="en-US" b="1" dirty="0"/>
            </a:br>
            <a:r>
              <a:rPr lang="en-US" b="1" dirty="0"/>
              <a:t>p {font-size:14pt; </a:t>
            </a:r>
            <a:r>
              <a:rPr lang="en-US" b="1" dirty="0" err="1"/>
              <a:t>color:blue</a:t>
            </a:r>
            <a:r>
              <a:rPr lang="en-US" b="1" dirty="0"/>
              <a:t>;}</a:t>
            </a:r>
            <a:endParaRPr lang="en-US" dirty="0"/>
          </a:p>
          <a:p>
            <a:pPr marL="914400" lvl="2" indent="0">
              <a:buNone/>
            </a:pPr>
            <a:r>
              <a:rPr lang="en-US" dirty="0"/>
              <a:t> </a:t>
            </a:r>
          </a:p>
          <a:p>
            <a:r>
              <a:rPr lang="en-US" dirty="0"/>
              <a:t>There are dozens of different CSS properties, such as ‘font-size’ and ‘color’ that can be used to change the look and feel of a web page without changing the content.</a:t>
            </a:r>
          </a:p>
          <a:p>
            <a:endParaRPr lang="en-US" dirty="0"/>
          </a:p>
        </p:txBody>
      </p:sp>
    </p:spTree>
    <p:extLst>
      <p:ext uri="{BB962C8B-B14F-4D97-AF65-F5344CB8AC3E}">
        <p14:creationId xmlns:p14="http://schemas.microsoft.com/office/powerpoint/2010/main" val="35292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Sheet IDs</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&lt;div&gt; tag in HTML and a CSS id can be used to change the appearance of any part of a web page. </a:t>
            </a:r>
            <a:r>
              <a:rPr lang="en-US" dirty="0" smtClean="0"/>
              <a:t>For </a:t>
            </a:r>
            <a:r>
              <a:rPr lang="en-US" dirty="0"/>
              <a:t>example, the CSS </a:t>
            </a:r>
            <a:r>
              <a:rPr lang="en-US" dirty="0" smtClean="0"/>
              <a:t>rule below: </a:t>
            </a:r>
          </a:p>
          <a:p>
            <a:pPr marL="457200" lvl="1" indent="0">
              <a:buNone/>
            </a:pPr>
            <a:r>
              <a:rPr lang="en-US" dirty="0"/>
              <a:t> </a:t>
            </a:r>
          </a:p>
          <a:p>
            <a:pPr marL="457200" lvl="1" indent="0">
              <a:buNone/>
            </a:pPr>
            <a:r>
              <a:rPr lang="en-US" b="1" dirty="0"/>
              <a:t>#</a:t>
            </a:r>
            <a:r>
              <a:rPr lang="en-US" b="1" dirty="0" err="1"/>
              <a:t>bluebox</a:t>
            </a:r>
            <a:r>
              <a:rPr lang="en-US" b="1" dirty="0"/>
              <a:t> {border:2px blue solid;}</a:t>
            </a:r>
            <a:br>
              <a:rPr lang="en-US" b="1" dirty="0"/>
            </a:br>
            <a:r>
              <a:rPr lang="en-US" b="1" dirty="0"/>
              <a:t/>
            </a:r>
            <a:br>
              <a:rPr lang="en-US" b="1" dirty="0"/>
            </a:br>
            <a:endParaRPr lang="en-US" dirty="0"/>
          </a:p>
          <a:p>
            <a:pPr marL="457200" lvl="1" indent="0">
              <a:buNone/>
            </a:pPr>
            <a:r>
              <a:rPr lang="en-US" dirty="0"/>
              <a:t>will change the appearance of any content between the &lt;div&gt; tags using a matching ‘id’ attribute, as shown below:</a:t>
            </a:r>
          </a:p>
          <a:p>
            <a:pPr marL="457200" lvl="1" indent="0">
              <a:buNone/>
            </a:pPr>
            <a:r>
              <a:rPr lang="en-US" dirty="0"/>
              <a:t> </a:t>
            </a:r>
          </a:p>
          <a:p>
            <a:pPr marL="457200" lvl="1" indent="0">
              <a:buNone/>
            </a:pPr>
            <a:r>
              <a:rPr lang="en-US" b="1" dirty="0"/>
              <a:t>&lt;div id="</a:t>
            </a:r>
            <a:r>
              <a:rPr lang="en-US" b="1" dirty="0" err="1"/>
              <a:t>bluebox</a:t>
            </a:r>
            <a:r>
              <a:rPr lang="en-US" b="1" dirty="0"/>
              <a:t>"&gt;</a:t>
            </a:r>
            <a:r>
              <a:rPr lang="en-US" dirty="0"/>
              <a:t>            </a:t>
            </a:r>
            <a:br>
              <a:rPr lang="en-US" dirty="0"/>
            </a:br>
            <a:r>
              <a:rPr lang="en-US" dirty="0"/>
              <a:t>     </a:t>
            </a:r>
            <a:r>
              <a:rPr lang="en-US" b="1" dirty="0"/>
              <a:t>Content here is surrounded by a blue border</a:t>
            </a:r>
            <a:r>
              <a:rPr lang="en-US" dirty="0"/>
              <a:t>.   </a:t>
            </a:r>
            <a:br>
              <a:rPr lang="en-US" dirty="0"/>
            </a:br>
            <a:r>
              <a:rPr lang="en-US" b="1" dirty="0"/>
              <a:t>&lt;/div&gt;</a:t>
            </a:r>
            <a:r>
              <a:rPr lang="en-US" dirty="0"/>
              <a:t> </a:t>
            </a:r>
          </a:p>
          <a:p>
            <a:pPr marL="0" indent="0">
              <a:buNone/>
            </a:pPr>
            <a:r>
              <a:rPr lang="en-US" dirty="0"/>
              <a:t> </a:t>
            </a:r>
          </a:p>
          <a:p>
            <a:r>
              <a:rPr lang="en-US" dirty="0"/>
              <a:t>CSS style sheet rules can be added to a web page by placing them between a &lt;style&gt; and a &lt;/style&gt; tag, which in turn should be placed between the &lt;head&gt; and &lt;/head&gt; tag of an HTML document. </a:t>
            </a:r>
            <a:endParaRPr lang="en-US" dirty="0" smtClean="0"/>
          </a:p>
          <a:p>
            <a:r>
              <a:rPr lang="en-US" dirty="0" smtClean="0"/>
              <a:t>The </a:t>
            </a:r>
            <a:r>
              <a:rPr lang="en-US" dirty="0"/>
              <a:t>CSS rules can also be written in a separate file, with a filename ending in .</a:t>
            </a:r>
            <a:r>
              <a:rPr lang="en-US" dirty="0" err="1"/>
              <a:t>css</a:t>
            </a:r>
            <a:r>
              <a:rPr lang="en-US" dirty="0"/>
              <a:t>. </a:t>
            </a:r>
          </a:p>
          <a:p>
            <a:endParaRPr lang="en-US" dirty="0"/>
          </a:p>
        </p:txBody>
      </p:sp>
    </p:spTree>
    <p:extLst>
      <p:ext uri="{BB962C8B-B14F-4D97-AF65-F5344CB8AC3E}">
        <p14:creationId xmlns:p14="http://schemas.microsoft.com/office/powerpoint/2010/main" val="1290598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6</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355334978"/>
              </p:ext>
            </p:extLst>
          </p:nvPr>
        </p:nvGraphicFramePr>
        <p:xfrm>
          <a:off x="1101272" y="2772229"/>
          <a:ext cx="9989456" cy="2826327"/>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6</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Add two style sheet rules (written in CSS) to a web page document. Upload the web page document to your web hosting account, and make it available on the Internet at your own domain name.</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the web page at your domain, using a web browser. Style sheet changes are visible.</a:t>
                      </a:r>
                    </a:p>
                  </a:txBody>
                  <a:tcPr marL="68580" marR="68580" marT="0" marB="0"/>
                </a:tc>
              </a:tr>
            </a:tbl>
          </a:graphicData>
        </a:graphic>
      </p:graphicFrame>
    </p:spTree>
    <p:extLst>
      <p:ext uri="{BB962C8B-B14F-4D97-AF65-F5344CB8AC3E}">
        <p14:creationId xmlns:p14="http://schemas.microsoft.com/office/powerpoint/2010/main" val="4524363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Content Management Software for Prototypes</a:t>
            </a:r>
            <a:endParaRPr lang="en-US" dirty="0"/>
          </a:p>
        </p:txBody>
      </p:sp>
      <p:sp>
        <p:nvSpPr>
          <p:cNvPr id="3" name="Content Placeholder 2"/>
          <p:cNvSpPr>
            <a:spLocks noGrp="1"/>
          </p:cNvSpPr>
          <p:nvPr>
            <p:ph idx="1"/>
          </p:nvPr>
        </p:nvSpPr>
        <p:spPr/>
        <p:txBody>
          <a:bodyPr>
            <a:noAutofit/>
          </a:bodyPr>
          <a:lstStyle/>
          <a:p>
            <a:r>
              <a:rPr lang="en-US" sz="2000" dirty="0"/>
              <a:t>More than half of all web sites today use content management system (CMS) software to create and manage their sites. </a:t>
            </a:r>
            <a:endParaRPr lang="en-US" sz="2000" dirty="0" smtClean="0"/>
          </a:p>
          <a:p>
            <a:r>
              <a:rPr lang="en-US" sz="2000" dirty="0" smtClean="0"/>
              <a:t>Content </a:t>
            </a:r>
            <a:r>
              <a:rPr lang="en-US" sz="2000" dirty="0"/>
              <a:t>management software will install a web site at a specific web address (URL), and allow the owner to log in, add content, change the look and feel, and add new features without having to change the underlying HTML or CSS code. </a:t>
            </a:r>
            <a:endParaRPr lang="en-US" sz="2000" dirty="0" smtClean="0"/>
          </a:p>
          <a:p>
            <a:r>
              <a:rPr lang="en-US" sz="2000" dirty="0" smtClean="0"/>
              <a:t>The </a:t>
            </a:r>
            <a:r>
              <a:rPr lang="en-US" sz="2000" dirty="0"/>
              <a:t>most popular </a:t>
            </a:r>
            <a:r>
              <a:rPr lang="en-US" sz="2000" dirty="0" smtClean="0"/>
              <a:t>CMS, </a:t>
            </a:r>
            <a:r>
              <a:rPr lang="en-US" sz="2000" dirty="0"/>
              <a:t>WordPress, is used by 31% of all web sites at the time of writing. Joomla (3%) and Drupal (2%) are two other popular free software choices for managing web sites, followed by the paid services Squarespace (1%) and Shopify (1%). </a:t>
            </a:r>
            <a:endParaRPr lang="en-US" sz="2000" dirty="0" smtClean="0"/>
          </a:p>
          <a:p>
            <a:r>
              <a:rPr lang="en-US" sz="2000" dirty="0" smtClean="0"/>
              <a:t>WordPress software </a:t>
            </a:r>
            <a:r>
              <a:rPr lang="en-US" sz="2000" dirty="0"/>
              <a:t>is completely free to use and modify. </a:t>
            </a:r>
            <a:endParaRPr lang="en-US" sz="2000" dirty="0" smtClean="0"/>
          </a:p>
          <a:p>
            <a:pPr lvl="1"/>
            <a:r>
              <a:rPr lang="en-US" sz="1600" dirty="0" smtClean="0"/>
              <a:t>WordPress </a:t>
            </a:r>
            <a:r>
              <a:rPr lang="en-US" sz="1600" dirty="0"/>
              <a:t>has the largest </a:t>
            </a:r>
            <a:r>
              <a:rPr lang="en-US" sz="1600" dirty="0" smtClean="0"/>
              <a:t>CMS ecosystem</a:t>
            </a:r>
            <a:r>
              <a:rPr lang="en-US" sz="1600" dirty="0"/>
              <a:t>, </a:t>
            </a:r>
            <a:r>
              <a:rPr lang="en-US" sz="1600" dirty="0" smtClean="0"/>
              <a:t>with the </a:t>
            </a:r>
            <a:r>
              <a:rPr lang="en-US" sz="1600" dirty="0"/>
              <a:t>most freely available add-ons, and the most active developer and user communities. </a:t>
            </a:r>
            <a:endParaRPr lang="en-US" sz="1600" dirty="0" smtClean="0"/>
          </a:p>
          <a:p>
            <a:r>
              <a:rPr lang="en-US" sz="2000" dirty="0" smtClean="0"/>
              <a:t>Free </a:t>
            </a:r>
            <a:r>
              <a:rPr lang="en-US" sz="2000" dirty="0"/>
              <a:t>WordPress sites are available by setting up an account at </a:t>
            </a:r>
            <a:r>
              <a:rPr lang="en-US" sz="2000" dirty="0" err="1"/>
              <a:t>wordpress.com</a:t>
            </a:r>
            <a:r>
              <a:rPr lang="en-US" sz="2000" dirty="0"/>
              <a:t>, but these sites are owned by </a:t>
            </a:r>
            <a:r>
              <a:rPr lang="en-US" sz="2000" dirty="0" err="1"/>
              <a:t>wordpress.com</a:t>
            </a:r>
            <a:r>
              <a:rPr lang="en-US" sz="2000" dirty="0"/>
              <a:t> and are </a:t>
            </a:r>
            <a:r>
              <a:rPr lang="en-US" sz="2000" dirty="0" smtClean="0"/>
              <a:t>limited </a:t>
            </a:r>
            <a:r>
              <a:rPr lang="en-US" sz="2000" dirty="0"/>
              <a:t>in the number of new features than can be </a:t>
            </a:r>
            <a:r>
              <a:rPr lang="en-US" sz="2000" dirty="0" smtClean="0"/>
              <a:t>added.</a:t>
            </a:r>
          </a:p>
        </p:txBody>
      </p:sp>
    </p:spTree>
    <p:extLst>
      <p:ext uri="{BB962C8B-B14F-4D97-AF65-F5344CB8AC3E}">
        <p14:creationId xmlns:p14="http://schemas.microsoft.com/office/powerpoint/2010/main" val="2098512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Installing a New (Empty) Prototype Site on a Web Host Using </a:t>
            </a:r>
            <a:r>
              <a:rPr lang="en-US" dirty="0" smtClean="0"/>
              <a:t>WordPress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Many web </a:t>
            </a:r>
            <a:r>
              <a:rPr lang="en-US" dirty="0"/>
              <a:t>hosting services </a:t>
            </a:r>
            <a:r>
              <a:rPr lang="en-US" dirty="0" smtClean="0"/>
              <a:t>will automatically install a WordPress site in the public web directory of your new account, and available on the Internet through your primary domain name.</a:t>
            </a:r>
            <a:endParaRPr lang="en-US" dirty="0"/>
          </a:p>
          <a:p>
            <a:r>
              <a:rPr lang="en-US" dirty="0" smtClean="0"/>
              <a:t>A </a:t>
            </a:r>
            <a:r>
              <a:rPr lang="en-US" dirty="0"/>
              <a:t>WordPress site can be installed at a domain, such as </a:t>
            </a:r>
            <a:r>
              <a:rPr lang="en-US" dirty="0" err="1"/>
              <a:t>jpedia.org</a:t>
            </a:r>
            <a:r>
              <a:rPr lang="en-US" dirty="0"/>
              <a:t>, or within a subdirectory, such as </a:t>
            </a:r>
            <a:r>
              <a:rPr lang="en-US" dirty="0" err="1"/>
              <a:t>jpedia.org</a:t>
            </a:r>
            <a:r>
              <a:rPr lang="en-US" dirty="0"/>
              <a:t>/blog. </a:t>
            </a:r>
            <a:endParaRPr lang="en-US" dirty="0" smtClean="0"/>
          </a:p>
          <a:p>
            <a:pPr lvl="1"/>
            <a:r>
              <a:rPr lang="en-US" dirty="0" smtClean="0"/>
              <a:t>An </a:t>
            </a:r>
            <a:r>
              <a:rPr lang="en-US" dirty="0"/>
              <a:t>installation at </a:t>
            </a:r>
            <a:r>
              <a:rPr lang="en-US" dirty="0" err="1"/>
              <a:t>jpedia.org</a:t>
            </a:r>
            <a:r>
              <a:rPr lang="en-US" dirty="0"/>
              <a:t> will copy the hundreds of files that make up a new WordPress site into the public web directory for that domain, such as ‘</a:t>
            </a:r>
            <a:r>
              <a:rPr lang="en-US" dirty="0" err="1"/>
              <a:t>public_html</a:t>
            </a:r>
            <a:r>
              <a:rPr lang="en-US" dirty="0"/>
              <a:t>’. </a:t>
            </a:r>
            <a:endParaRPr lang="en-US" dirty="0" smtClean="0"/>
          </a:p>
          <a:p>
            <a:pPr lvl="1"/>
            <a:r>
              <a:rPr lang="en-US" dirty="0" smtClean="0"/>
              <a:t>An </a:t>
            </a:r>
            <a:r>
              <a:rPr lang="en-US" dirty="0"/>
              <a:t>installation at </a:t>
            </a:r>
            <a:r>
              <a:rPr lang="en-US" dirty="0" err="1"/>
              <a:t>jpedia.org</a:t>
            </a:r>
            <a:r>
              <a:rPr lang="en-US" dirty="0"/>
              <a:t>/blog will create a new directory called ‘blog’ within the public web directory for </a:t>
            </a:r>
            <a:r>
              <a:rPr lang="en-US" dirty="0" err="1"/>
              <a:t>jpedia.org</a:t>
            </a:r>
            <a:r>
              <a:rPr lang="en-US" dirty="0"/>
              <a:t>, and copy all the WordPress files into the ‘blog’ directory. </a:t>
            </a:r>
            <a:endParaRPr lang="en-US" dirty="0" smtClean="0"/>
          </a:p>
          <a:p>
            <a:pPr lvl="1"/>
            <a:r>
              <a:rPr lang="en-US" dirty="0" smtClean="0"/>
              <a:t>Only </a:t>
            </a:r>
            <a:r>
              <a:rPr lang="en-US" dirty="0"/>
              <a:t>one WordPress installation can be in one </a:t>
            </a:r>
            <a:r>
              <a:rPr lang="en-US" dirty="0" smtClean="0"/>
              <a:t>folder.</a:t>
            </a:r>
            <a:endParaRPr lang="en-US" dirty="0"/>
          </a:p>
          <a:p>
            <a:r>
              <a:rPr lang="en-US" dirty="0"/>
              <a:t>Once a new WordPress site </a:t>
            </a:r>
            <a:r>
              <a:rPr lang="en-US" dirty="0" smtClean="0"/>
              <a:t>is </a:t>
            </a:r>
            <a:r>
              <a:rPr lang="en-US" dirty="0"/>
              <a:t>installed, you will be given two </a:t>
            </a:r>
            <a:r>
              <a:rPr lang="en-US" dirty="0" smtClean="0"/>
              <a:t>URLs. </a:t>
            </a:r>
          </a:p>
          <a:p>
            <a:pPr lvl="1"/>
            <a:r>
              <a:rPr lang="en-US" dirty="0" smtClean="0"/>
              <a:t>One </a:t>
            </a:r>
            <a:r>
              <a:rPr lang="en-US" dirty="0"/>
              <a:t>URL is the address of the WordPress site itself, as it appears to the outside world. Visit this URL in a web browser, and make sure the site is working. </a:t>
            </a:r>
            <a:endParaRPr lang="en-US" dirty="0" smtClean="0"/>
          </a:p>
          <a:p>
            <a:pPr lvl="1"/>
            <a:r>
              <a:rPr lang="en-US" dirty="0" smtClean="0"/>
              <a:t>The </a:t>
            </a:r>
            <a:r>
              <a:rPr lang="en-US" dirty="0"/>
              <a:t>other URL will be the administrator </a:t>
            </a:r>
            <a:r>
              <a:rPr lang="en-US" dirty="0" smtClean="0"/>
              <a:t>login </a:t>
            </a:r>
            <a:r>
              <a:rPr lang="en-US" dirty="0"/>
              <a:t>page. By browsing to this location, and entering the administrator user name and password, you will be able to change the web site’s content and settings. </a:t>
            </a:r>
          </a:p>
        </p:txBody>
      </p:sp>
    </p:spTree>
    <p:extLst>
      <p:ext uri="{BB962C8B-B14F-4D97-AF65-F5344CB8AC3E}">
        <p14:creationId xmlns:p14="http://schemas.microsoft.com/office/powerpoint/2010/main" val="1193513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7</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501180471"/>
              </p:ext>
            </p:extLst>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7</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Install a new WordPress site on your web hosting account. Find its web address (URL).</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the new WordPress site using a web browser.</a:t>
                      </a:r>
                    </a:p>
                  </a:txBody>
                  <a:tcPr marL="68580" marR="68580" marT="0" marB="0"/>
                </a:tc>
              </a:tr>
            </a:tbl>
          </a:graphicData>
        </a:graphic>
      </p:graphicFrame>
    </p:spTree>
    <p:extLst>
      <p:ext uri="{BB962C8B-B14F-4D97-AF65-F5344CB8AC3E}">
        <p14:creationId xmlns:p14="http://schemas.microsoft.com/office/powerpoint/2010/main" val="13345871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8</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1171121052"/>
              </p:ext>
            </p:extLst>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8</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Log on to administrator control panel (Dashboard) of your new WordPress site.</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the Dashboard of your WordPress site in a browser.</a:t>
                      </a:r>
                    </a:p>
                  </a:txBody>
                  <a:tcPr marL="68580" marR="68580" marT="0" marB="0"/>
                </a:tc>
              </a:tr>
            </a:tbl>
          </a:graphicData>
        </a:graphic>
      </p:graphicFrame>
    </p:spTree>
    <p:extLst>
      <p:ext uri="{BB962C8B-B14F-4D97-AF65-F5344CB8AC3E}">
        <p14:creationId xmlns:p14="http://schemas.microsoft.com/office/powerpoint/2010/main" val="12552444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9</a:t>
            </a:r>
            <a:endParaRPr lang="en-US" dirty="0"/>
          </a:p>
        </p:txBody>
      </p:sp>
      <p:graphicFrame>
        <p:nvGraphicFramePr>
          <p:cNvPr id="14" name="Table 13"/>
          <p:cNvGraphicFramePr>
            <a:graphicFrameLocks noGrp="1"/>
          </p:cNvGraphicFramePr>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9</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Change title, tag line on WordPress site.</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site with edited title.</a:t>
                      </a:r>
                    </a:p>
                  </a:txBody>
                  <a:tcPr marL="68580" marR="68580" marT="0" marB="0"/>
                </a:tc>
              </a:tr>
            </a:tbl>
          </a:graphicData>
        </a:graphic>
      </p:graphicFrame>
    </p:spTree>
    <p:extLst>
      <p:ext uri="{BB962C8B-B14F-4D97-AF65-F5344CB8AC3E}">
        <p14:creationId xmlns:p14="http://schemas.microsoft.com/office/powerpoint/2010/main" val="942857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Begin</a:t>
            </a:r>
            <a:endParaRPr lang="en-US" dirty="0"/>
          </a:p>
        </p:txBody>
      </p:sp>
      <p:sp>
        <p:nvSpPr>
          <p:cNvPr id="17" name="Content Placeholder 2"/>
          <p:cNvSpPr>
            <a:spLocks noGrp="1"/>
          </p:cNvSpPr>
          <p:nvPr>
            <p:ph idx="1"/>
          </p:nvPr>
        </p:nvSpPr>
        <p:spPr>
          <a:xfrm>
            <a:off x="838200" y="2162629"/>
            <a:ext cx="10515600" cy="4014334"/>
          </a:xfrm>
        </p:spPr>
        <p:txBody>
          <a:bodyPr/>
          <a:lstStyle/>
          <a:p>
            <a:r>
              <a:rPr lang="en-US" dirty="0" smtClean="0"/>
              <a:t>Over the next four chapters, we will follow an 18-step process called the ‘Road to the Prototype’. </a:t>
            </a:r>
          </a:p>
          <a:p>
            <a:r>
              <a:rPr lang="en-US" dirty="0" smtClean="0"/>
              <a:t>By the end, you will be able to build your own digital business prototype site, located at your own domain name.</a:t>
            </a:r>
          </a:p>
          <a:p>
            <a:r>
              <a:rPr lang="en-US" dirty="0" smtClean="0"/>
              <a:t>Take it step by step, and enjoy your ‘leveling up’!</a:t>
            </a:r>
          </a:p>
          <a:p>
            <a:pPr lvl="1"/>
            <a:r>
              <a:rPr lang="en-US" dirty="0" smtClean="0"/>
              <a:t>But remember that the technical skills are a means to an end. We are trying to build new businesses, not web sites or apps for their own sake.</a:t>
            </a:r>
          </a:p>
        </p:txBody>
      </p:sp>
    </p:spTree>
    <p:extLst>
      <p:ext uri="{BB962C8B-B14F-4D97-AF65-F5344CB8AC3E}">
        <p14:creationId xmlns:p14="http://schemas.microsoft.com/office/powerpoint/2010/main" val="15773533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Links</a:t>
            </a:r>
            <a:endParaRPr lang="en-US" dirty="0"/>
          </a:p>
        </p:txBody>
      </p:sp>
      <p:sp>
        <p:nvSpPr>
          <p:cNvPr id="3" name="Content Placeholder 2"/>
          <p:cNvSpPr>
            <a:spLocks noGrp="1"/>
          </p:cNvSpPr>
          <p:nvPr>
            <p:ph idx="1"/>
          </p:nvPr>
        </p:nvSpPr>
        <p:spPr>
          <a:xfrm>
            <a:off x="838200" y="1589088"/>
            <a:ext cx="10515600" cy="4351338"/>
          </a:xfrm>
        </p:spPr>
        <p:txBody>
          <a:bodyPr>
            <a:noAutofit/>
          </a:bodyPr>
          <a:lstStyle/>
          <a:p>
            <a:r>
              <a:rPr lang="en-US" sz="1800" dirty="0">
                <a:hlinkClick r:id="rId2"/>
              </a:rPr>
              <a:t>www.w3schools.com</a:t>
            </a:r>
            <a:r>
              <a:rPr lang="en-US" sz="1800" dirty="0" smtClean="0">
                <a:hlinkClick r:id="rId2"/>
              </a:rPr>
              <a:t>/</a:t>
            </a:r>
            <a:r>
              <a:rPr lang="en-US" sz="1800" dirty="0" smtClean="0"/>
              <a:t>—</a:t>
            </a:r>
            <a:r>
              <a:rPr lang="en-US" sz="1800" dirty="0"/>
              <a:t>resource for HTML and CSS languages.</a:t>
            </a:r>
          </a:p>
          <a:p>
            <a:r>
              <a:rPr lang="en-US" sz="1800" dirty="0">
                <a:hlinkClick r:id="rId3"/>
              </a:rPr>
              <a:t>www.bluegriffon.org</a:t>
            </a:r>
            <a:r>
              <a:rPr lang="en-US" sz="1800" dirty="0" smtClean="0">
                <a:hlinkClick r:id="rId3"/>
              </a:rPr>
              <a:t>/</a:t>
            </a:r>
            <a:r>
              <a:rPr lang="en-US" sz="1800" dirty="0" smtClean="0"/>
              <a:t>—</a:t>
            </a:r>
            <a:r>
              <a:rPr lang="en-US" sz="1800" dirty="0"/>
              <a:t>free software for editing web pages.</a:t>
            </a:r>
          </a:p>
          <a:p>
            <a:r>
              <a:rPr lang="en-US" sz="1800" dirty="0" smtClean="0">
                <a:hlinkClick r:id="rId4"/>
              </a:rPr>
              <a:t>my.bluehost.com/hosting/help/432</a:t>
            </a:r>
            <a:r>
              <a:rPr lang="en-US" sz="1800" dirty="0" smtClean="0"/>
              <a:t>—example </a:t>
            </a:r>
            <a:r>
              <a:rPr lang="en-US" sz="1800" dirty="0"/>
              <a:t>of how to modify </a:t>
            </a:r>
            <a:r>
              <a:rPr lang="en-US" sz="1800" dirty="0" err="1"/>
              <a:t>nameservers</a:t>
            </a:r>
            <a:r>
              <a:rPr lang="en-US" sz="1800" dirty="0"/>
              <a:t> for a domain name.</a:t>
            </a:r>
          </a:p>
          <a:p>
            <a:r>
              <a:rPr lang="en-US" sz="1800" dirty="0" smtClean="0">
                <a:hlinkClick r:id="rId5"/>
              </a:rPr>
              <a:t>my.bluehost.com/hosting/help/cyberduck</a:t>
            </a:r>
            <a:r>
              <a:rPr lang="en-US" sz="1800" dirty="0" smtClean="0"/>
              <a:t>—example </a:t>
            </a:r>
            <a:r>
              <a:rPr lang="en-US" sz="1800" dirty="0"/>
              <a:t>of how to set up FTP.</a:t>
            </a:r>
          </a:p>
          <a:p>
            <a:r>
              <a:rPr lang="en-US" sz="1800" dirty="0" smtClean="0">
                <a:hlinkClick r:id="rId6"/>
              </a:rPr>
              <a:t>my.bluehost.com/hosting/help/wordpress</a:t>
            </a:r>
            <a:r>
              <a:rPr lang="en-US" sz="1800" dirty="0" smtClean="0"/>
              <a:t>—example </a:t>
            </a:r>
            <a:r>
              <a:rPr lang="en-US" sz="1800" dirty="0"/>
              <a:t>of how to install a new web site using WordPress software.</a:t>
            </a:r>
          </a:p>
          <a:p>
            <a:r>
              <a:rPr lang="en-US" sz="1800" dirty="0">
                <a:hlinkClick r:id="rId7"/>
              </a:rPr>
              <a:t>cyberduck.io</a:t>
            </a:r>
            <a:r>
              <a:rPr lang="en-US" sz="1800" dirty="0" smtClean="0">
                <a:hlinkClick r:id="rId7"/>
              </a:rPr>
              <a:t>/</a:t>
            </a:r>
            <a:r>
              <a:rPr lang="en-US" sz="1800" dirty="0" smtClean="0"/>
              <a:t>—</a:t>
            </a:r>
            <a:r>
              <a:rPr lang="en-US" sz="1800" dirty="0"/>
              <a:t>free FTP client software.</a:t>
            </a:r>
          </a:p>
          <a:p>
            <a:r>
              <a:rPr lang="en-US" sz="1800" dirty="0">
                <a:hlinkClick r:id="rId8"/>
              </a:rPr>
              <a:t>filezilla-project.org</a:t>
            </a:r>
            <a:r>
              <a:rPr lang="en-US" sz="1800" dirty="0" smtClean="0">
                <a:hlinkClick r:id="rId8"/>
              </a:rPr>
              <a:t>/</a:t>
            </a:r>
            <a:r>
              <a:rPr lang="en-US" sz="1800" dirty="0" smtClean="0"/>
              <a:t>—</a:t>
            </a:r>
            <a:r>
              <a:rPr lang="en-US" sz="1800" dirty="0"/>
              <a:t>free FTP client software.</a:t>
            </a:r>
          </a:p>
          <a:p>
            <a:r>
              <a:rPr lang="en-US" sz="1800" dirty="0" smtClean="0">
                <a:hlinkClick r:id="rId9"/>
              </a:rPr>
              <a:t>www.siteground.com/studentsprogram</a:t>
            </a:r>
            <a:r>
              <a:rPr lang="en-US" sz="1800" dirty="0" smtClean="0"/>
              <a:t>—web </a:t>
            </a:r>
            <a:r>
              <a:rPr lang="en-US" sz="1800" dirty="0"/>
              <a:t>hosting service with student discounts.</a:t>
            </a:r>
          </a:p>
          <a:p>
            <a:r>
              <a:rPr lang="en-US" sz="1800" dirty="0">
                <a:hlinkClick r:id="rId10"/>
              </a:rPr>
              <a:t>wordpress.org/showcase</a:t>
            </a:r>
            <a:r>
              <a:rPr lang="en-US" sz="1800" dirty="0" smtClean="0">
                <a:hlinkClick r:id="rId10"/>
              </a:rPr>
              <a:t>/</a:t>
            </a:r>
            <a:r>
              <a:rPr lang="en-US" sz="1800" dirty="0" smtClean="0"/>
              <a:t>—</a:t>
            </a:r>
            <a:r>
              <a:rPr lang="en-US" sz="1800" dirty="0"/>
              <a:t>example WordPress web sites.</a:t>
            </a:r>
          </a:p>
          <a:p>
            <a:r>
              <a:rPr lang="en-US" sz="1800" dirty="0" smtClean="0">
                <a:hlinkClick r:id="rId11"/>
              </a:rPr>
              <a:t>codex.wordpress.org/Getting_Started_with_WordPress</a:t>
            </a:r>
            <a:r>
              <a:rPr lang="en-US" sz="1800" dirty="0" smtClean="0"/>
              <a:t>—official </a:t>
            </a:r>
            <a:r>
              <a:rPr lang="en-US" sz="1800" dirty="0"/>
              <a:t>WordPress documentation and help pages.</a:t>
            </a:r>
          </a:p>
          <a:p>
            <a:r>
              <a:rPr lang="en-US" sz="1800" dirty="0" smtClean="0">
                <a:hlinkClick r:id="rId12"/>
              </a:rPr>
              <a:t>w3techs.com/technologies/history_overview/content_management/all</a:t>
            </a:r>
            <a:r>
              <a:rPr lang="en-US" sz="1800" dirty="0" smtClean="0"/>
              <a:t>—data </a:t>
            </a:r>
            <a:r>
              <a:rPr lang="en-US" sz="1800" dirty="0"/>
              <a:t>on content management systems market share</a:t>
            </a:r>
            <a:r>
              <a:rPr lang="en-US" sz="1800" dirty="0" smtClean="0"/>
              <a:t>.</a:t>
            </a:r>
            <a:endParaRPr lang="en-US" sz="1800" dirty="0"/>
          </a:p>
        </p:txBody>
      </p:sp>
    </p:spTree>
    <p:extLst>
      <p:ext uri="{BB962C8B-B14F-4D97-AF65-F5344CB8AC3E}">
        <p14:creationId xmlns:p14="http://schemas.microsoft.com/office/powerpoint/2010/main" val="18394859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21500" y="884702"/>
            <a:ext cx="5396420" cy="4991164"/>
          </a:xfrm>
        </p:spPr>
        <p:txBody>
          <a:bodyPr>
            <a:normAutofit/>
          </a:bodyPr>
          <a:lstStyle/>
          <a:p>
            <a:pPr algn="ctr"/>
            <a:r>
              <a:rPr lang="en-US" sz="2400" dirty="0" smtClean="0">
                <a:latin typeface="Nunito" charset="0"/>
                <a:ea typeface="Nunito" charset="0"/>
                <a:cs typeface="Nunito" charset="0"/>
              </a:rPr>
              <a:t>Supplemental materials for the book:</a:t>
            </a:r>
          </a:p>
          <a:p>
            <a:pPr algn="ctr"/>
            <a:endParaRPr lang="en-US" sz="2400" dirty="0">
              <a:latin typeface="Nunito" charset="0"/>
              <a:ea typeface="Nunito" charset="0"/>
              <a:cs typeface="Nunito" charset="0"/>
            </a:endParaRPr>
          </a:p>
          <a:p>
            <a:pPr algn="ctr"/>
            <a:r>
              <a:rPr lang="en-US" sz="2400" i="1" dirty="0" smtClean="0">
                <a:latin typeface="Nunito" charset="0"/>
                <a:ea typeface="Nunito" charset="0"/>
                <a:cs typeface="Nunito" charset="0"/>
              </a:rPr>
              <a:t>Digital Entrepreneurship</a:t>
            </a:r>
            <a:r>
              <a:rPr lang="en-US" sz="2400" dirty="0" smtClean="0">
                <a:latin typeface="Nunito" charset="0"/>
                <a:ea typeface="Nunito" charset="0"/>
                <a:cs typeface="Nunito" charset="0"/>
              </a:rPr>
              <a:t>,1</a:t>
            </a:r>
            <a:r>
              <a:rPr lang="en-US" sz="2400" baseline="30000" dirty="0" smtClean="0">
                <a:latin typeface="Nunito" charset="0"/>
                <a:ea typeface="Nunito" charset="0"/>
                <a:cs typeface="Nunito" charset="0"/>
              </a:rPr>
              <a:t>st</a:t>
            </a:r>
            <a:r>
              <a:rPr lang="en-US" sz="2400" dirty="0" smtClean="0">
                <a:latin typeface="Nunito" charset="0"/>
                <a:ea typeface="Nunito" charset="0"/>
                <a:cs typeface="Nunito" charset="0"/>
              </a:rPr>
              <a:t> Edition</a:t>
            </a:r>
          </a:p>
          <a:p>
            <a:pPr algn="ctr"/>
            <a:r>
              <a:rPr lang="en-US" sz="2400" dirty="0" smtClean="0">
                <a:latin typeface="Nunito" charset="0"/>
                <a:ea typeface="Nunito" charset="0"/>
                <a:cs typeface="Nunito" charset="0"/>
              </a:rPr>
              <a:t>by Jonathan P. Allen</a:t>
            </a:r>
          </a:p>
          <a:p>
            <a:pPr algn="ctr"/>
            <a:endParaRPr lang="en-US" sz="2400" dirty="0" smtClean="0">
              <a:latin typeface="Nunito" charset="0"/>
              <a:ea typeface="Nunito" charset="0"/>
              <a:cs typeface="Nunito" charset="0"/>
            </a:endParaRPr>
          </a:p>
          <a:p>
            <a:pPr algn="ctr"/>
            <a:r>
              <a:rPr lang="en-US" sz="2400" dirty="0" smtClean="0">
                <a:latin typeface="Nunito" charset="0"/>
                <a:ea typeface="Nunito" charset="0"/>
                <a:cs typeface="Nunito" charset="0"/>
              </a:rPr>
              <a:t>Published by Routledge, 2019.</a:t>
            </a: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2"/>
              </a:rPr>
              <a:t>Routledge website</a:t>
            </a:r>
            <a:endParaRPr lang="en-US" sz="2400" dirty="0" smtClean="0">
              <a:latin typeface="Nunito" charset="0"/>
              <a:ea typeface="Nunito" charset="0"/>
              <a:cs typeface="Nunito" charset="0"/>
            </a:endParaRP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3"/>
              </a:rPr>
              <a:t>Book website with additional materials and ideas</a:t>
            </a:r>
            <a:endParaRPr lang="en-US" sz="24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326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Using Prototypes to Test a </a:t>
            </a:r>
            <a:r>
              <a:rPr lang="en-US" dirty="0" smtClean="0"/>
              <a:t/>
            </a:r>
            <a:br>
              <a:rPr lang="en-US" dirty="0" smtClean="0"/>
            </a:br>
            <a:r>
              <a:rPr lang="en-US" dirty="0" smtClean="0"/>
              <a:t>Digital </a:t>
            </a:r>
            <a:r>
              <a:rPr lang="en-US" dirty="0"/>
              <a:t>Business </a:t>
            </a:r>
            <a:r>
              <a:rPr lang="en-US" dirty="0" smtClean="0"/>
              <a:t>Design</a:t>
            </a:r>
            <a:endParaRPr lang="en-US" dirty="0"/>
          </a:p>
        </p:txBody>
      </p:sp>
      <p:sp>
        <p:nvSpPr>
          <p:cNvPr id="3" name="Content Placeholder 2"/>
          <p:cNvSpPr>
            <a:spLocks noGrp="1"/>
          </p:cNvSpPr>
          <p:nvPr>
            <p:ph idx="1"/>
          </p:nvPr>
        </p:nvSpPr>
        <p:spPr>
          <a:xfrm>
            <a:off x="838200" y="1985282"/>
            <a:ext cx="10515600" cy="4351338"/>
          </a:xfrm>
        </p:spPr>
        <p:txBody>
          <a:bodyPr>
            <a:normAutofit fontScale="77500" lnSpcReduction="20000"/>
          </a:bodyPr>
          <a:lstStyle/>
          <a:p>
            <a:r>
              <a:rPr lang="en-US" dirty="0" smtClean="0"/>
              <a:t>A </a:t>
            </a:r>
            <a:r>
              <a:rPr lang="en-US" dirty="0"/>
              <a:t>prototype acts as a Minimal Viable Product (MVP), giving entrepreneurs a tool to start experimenting with their business, and to learn quickly. </a:t>
            </a:r>
            <a:endParaRPr lang="en-US" dirty="0" smtClean="0"/>
          </a:p>
          <a:p>
            <a:pPr lvl="1"/>
            <a:r>
              <a:rPr lang="en-US" dirty="0" smtClean="0"/>
              <a:t>An </a:t>
            </a:r>
            <a:r>
              <a:rPr lang="en-US" dirty="0"/>
              <a:t>MVP is deliberately kept simple to get it in the hands of customers quickly, but also to make learning more effective by testing only the most important assumptions about a new business idea at any given time</a:t>
            </a:r>
            <a:r>
              <a:rPr lang="en-US" dirty="0" smtClean="0"/>
              <a:t>.</a:t>
            </a:r>
            <a:endParaRPr lang="en-US" dirty="0"/>
          </a:p>
          <a:p>
            <a:pPr lvl="1"/>
            <a:r>
              <a:rPr lang="en-US" dirty="0"/>
              <a:t>An MVP for a business in the ‘real’ world can be as simple as a flyer, a table at a local farmer’s market, or a workshop at a local community center. </a:t>
            </a:r>
            <a:endParaRPr lang="en-US" dirty="0" smtClean="0"/>
          </a:p>
          <a:p>
            <a:pPr lvl="1"/>
            <a:r>
              <a:rPr lang="en-US" dirty="0" smtClean="0"/>
              <a:t>A </a:t>
            </a:r>
            <a:r>
              <a:rPr lang="en-US" dirty="0"/>
              <a:t>digital MVP could be as basic as a piece of content like a video, podcast, webinar, or white </a:t>
            </a:r>
            <a:r>
              <a:rPr lang="en-US" dirty="0" smtClean="0"/>
              <a:t>paper, but the </a:t>
            </a:r>
            <a:r>
              <a:rPr lang="en-US" dirty="0"/>
              <a:t>default choice for a digital MVP is normally a web site. </a:t>
            </a:r>
            <a:endParaRPr lang="en-US" dirty="0" smtClean="0"/>
          </a:p>
          <a:p>
            <a:r>
              <a:rPr lang="en-US" dirty="0" smtClean="0"/>
              <a:t>With </a:t>
            </a:r>
            <a:r>
              <a:rPr lang="en-US" dirty="0"/>
              <a:t>a domain name and a web hosting service, an entrepreneur can make a surprisingly powerful web site available to billions of people around the world. </a:t>
            </a:r>
          </a:p>
          <a:p>
            <a:pPr lvl="1"/>
            <a:r>
              <a:rPr lang="en-US" dirty="0" smtClean="0"/>
              <a:t>Web </a:t>
            </a:r>
            <a:r>
              <a:rPr lang="en-US" dirty="0"/>
              <a:t>hosting services make it easy to launch sophisticated, software-backed sites that can be used for real business applications</a:t>
            </a:r>
            <a:r>
              <a:rPr lang="en-US" dirty="0" smtClean="0"/>
              <a:t>.</a:t>
            </a:r>
            <a:endParaRPr lang="en-US" dirty="0"/>
          </a:p>
          <a:p>
            <a:r>
              <a:rPr lang="en-US" dirty="0"/>
              <a:t>In this chapter, we present the basics of digital business prototyping: domain names, web hosting, web pages, style sheets, and content management software. </a:t>
            </a:r>
          </a:p>
        </p:txBody>
      </p:sp>
    </p:spTree>
    <p:extLst>
      <p:ext uri="{BB962C8B-B14F-4D97-AF65-F5344CB8AC3E}">
        <p14:creationId xmlns:p14="http://schemas.microsoft.com/office/powerpoint/2010/main" val="105457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Prototype Building Options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main options for creating an online presence include</a:t>
            </a:r>
            <a:r>
              <a:rPr lang="en-US" dirty="0" smtClean="0"/>
              <a:t>:</a:t>
            </a:r>
            <a:endParaRPr lang="en-US" dirty="0"/>
          </a:p>
          <a:p>
            <a:pPr lvl="1"/>
            <a:r>
              <a:rPr lang="en-US" dirty="0"/>
              <a:t>Using a profile on an existing platform (such as a Facebook </a:t>
            </a:r>
            <a:r>
              <a:rPr lang="en-US" dirty="0" smtClean="0"/>
              <a:t>or </a:t>
            </a:r>
            <a:r>
              <a:rPr lang="en-US" dirty="0"/>
              <a:t>Instagram account).</a:t>
            </a:r>
          </a:p>
          <a:p>
            <a:pPr lvl="1"/>
            <a:r>
              <a:rPr lang="en-US" dirty="0"/>
              <a:t>Using a web page or site builder offered by another company.</a:t>
            </a:r>
          </a:p>
          <a:p>
            <a:pPr lvl="1"/>
            <a:r>
              <a:rPr lang="en-US" dirty="0"/>
              <a:t>Using freely available software to create and manage a web site on your own server, using your own domain name.</a:t>
            </a:r>
          </a:p>
          <a:p>
            <a:pPr lvl="1"/>
            <a:r>
              <a:rPr lang="en-US" dirty="0"/>
              <a:t>Custom coding a web site.</a:t>
            </a:r>
          </a:p>
          <a:p>
            <a:pPr lvl="1"/>
            <a:r>
              <a:rPr lang="en-US" dirty="0"/>
              <a:t>Custom coding a mobile app</a:t>
            </a:r>
            <a:r>
              <a:rPr lang="en-US" dirty="0" smtClean="0"/>
              <a:t>.</a:t>
            </a:r>
            <a:endParaRPr lang="en-US" dirty="0"/>
          </a:p>
          <a:p>
            <a:r>
              <a:rPr lang="en-US" dirty="0"/>
              <a:t>Using a social media platform, such as a Facebook profile, for prototyping has the advantage of requiring near zero technical knowledge, little or no cost, and large potential audience of </a:t>
            </a:r>
            <a:r>
              <a:rPr lang="en-US" dirty="0" smtClean="0"/>
              <a:t>followers. </a:t>
            </a:r>
          </a:p>
          <a:p>
            <a:pPr lvl="1"/>
            <a:r>
              <a:rPr lang="en-US" dirty="0" smtClean="0"/>
              <a:t>The </a:t>
            </a:r>
            <a:r>
              <a:rPr lang="en-US" dirty="0"/>
              <a:t>main disadvantages are the lack of </a:t>
            </a:r>
            <a:r>
              <a:rPr lang="en-US" dirty="0" smtClean="0"/>
              <a:t>features, lack of control</a:t>
            </a:r>
            <a:r>
              <a:rPr lang="en-US" dirty="0"/>
              <a:t>, and lack of ownership. </a:t>
            </a:r>
          </a:p>
          <a:p>
            <a:r>
              <a:rPr lang="en-US" dirty="0"/>
              <a:t>Online business and electronic commerce experts recommend building the brand reputation of a web site, and a domain name, in most </a:t>
            </a:r>
            <a:r>
              <a:rPr lang="en-US" dirty="0" smtClean="0"/>
              <a:t>situations. </a:t>
            </a:r>
          </a:p>
          <a:p>
            <a:pPr lvl="1"/>
            <a:r>
              <a:rPr lang="en-US" dirty="0" smtClean="0"/>
              <a:t>Other </a:t>
            </a:r>
            <a:r>
              <a:rPr lang="en-US" dirty="0"/>
              <a:t>platforms can then act as traffic sources that send visitors to an entrepreneur’s most valuable online property: their web site and domain. </a:t>
            </a:r>
          </a:p>
        </p:txBody>
      </p:sp>
    </p:spTree>
    <p:extLst>
      <p:ext uri="{BB962C8B-B14F-4D97-AF65-F5344CB8AC3E}">
        <p14:creationId xmlns:p14="http://schemas.microsoft.com/office/powerpoint/2010/main" val="472403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Basics</a:t>
            </a:r>
            <a:endParaRPr lang="en-US" dirty="0"/>
          </a:p>
        </p:txBody>
      </p:sp>
      <p:sp>
        <p:nvSpPr>
          <p:cNvPr id="3" name="Content Placeholder 2"/>
          <p:cNvSpPr>
            <a:spLocks noGrp="1"/>
          </p:cNvSpPr>
          <p:nvPr>
            <p:ph idx="1"/>
          </p:nvPr>
        </p:nvSpPr>
        <p:spPr/>
        <p:txBody>
          <a:bodyPr>
            <a:normAutofit fontScale="62500" lnSpcReduction="20000"/>
          </a:bodyPr>
          <a:lstStyle/>
          <a:p>
            <a:r>
              <a:rPr lang="en-US" dirty="0"/>
              <a:t>A digital business prototype can be implemented with a web site, available on the Internet, at a specific domain name. </a:t>
            </a:r>
            <a:endParaRPr lang="en-US" dirty="0" smtClean="0"/>
          </a:p>
          <a:p>
            <a:r>
              <a:rPr lang="en-US" dirty="0"/>
              <a:t>T</a:t>
            </a:r>
            <a:r>
              <a:rPr lang="en-US" dirty="0" smtClean="0"/>
              <a:t>he </a:t>
            </a:r>
            <a:r>
              <a:rPr lang="en-US" dirty="0"/>
              <a:t>Internet is </a:t>
            </a:r>
            <a:r>
              <a:rPr lang="en-US" dirty="0" smtClean="0"/>
              <a:t>a global network that does </a:t>
            </a:r>
            <a:r>
              <a:rPr lang="en-US" dirty="0"/>
              <a:t>one job: move digital information from one computer on the network to another.</a:t>
            </a:r>
          </a:p>
          <a:p>
            <a:r>
              <a:rPr lang="en-US" dirty="0" smtClean="0"/>
              <a:t>The </a:t>
            </a:r>
            <a:r>
              <a:rPr lang="en-US" dirty="0"/>
              <a:t>information being transferred can be anything that exits in a digital format: a document, a picture, a song, or a database with a list of customers. </a:t>
            </a:r>
            <a:endParaRPr lang="en-US" dirty="0" smtClean="0"/>
          </a:p>
          <a:p>
            <a:r>
              <a:rPr lang="en-US" dirty="0" smtClean="0"/>
              <a:t>The </a:t>
            </a:r>
            <a:r>
              <a:rPr lang="en-US" dirty="0"/>
              <a:t>digital information being sent over the Internet might also be a request for one computer to do something for the other (the machine asking for something is the </a:t>
            </a:r>
            <a:r>
              <a:rPr lang="en-US" i="1" dirty="0"/>
              <a:t>client</a:t>
            </a:r>
            <a:r>
              <a:rPr lang="en-US" dirty="0"/>
              <a:t>, while the machine fulfilling the request is the </a:t>
            </a:r>
            <a:r>
              <a:rPr lang="en-US" i="1" dirty="0"/>
              <a:t>server</a:t>
            </a:r>
            <a:r>
              <a:rPr lang="en-US" dirty="0"/>
              <a:t>). </a:t>
            </a:r>
            <a:endParaRPr lang="en-US" dirty="0" smtClean="0"/>
          </a:p>
          <a:p>
            <a:pPr lvl="1"/>
            <a:r>
              <a:rPr lang="en-US" dirty="0" smtClean="0"/>
              <a:t>Special </a:t>
            </a:r>
            <a:r>
              <a:rPr lang="en-US" dirty="0"/>
              <a:t>digital languages called </a:t>
            </a:r>
            <a:r>
              <a:rPr lang="en-US" i="1" dirty="0"/>
              <a:t>protocols</a:t>
            </a:r>
            <a:r>
              <a:rPr lang="en-US" dirty="0"/>
              <a:t> define what can be asked for, and how. </a:t>
            </a:r>
            <a:endParaRPr lang="en-US" dirty="0" smtClean="0"/>
          </a:p>
          <a:p>
            <a:r>
              <a:rPr lang="en-US" dirty="0" smtClean="0"/>
              <a:t>For </a:t>
            </a:r>
            <a:r>
              <a:rPr lang="en-US" dirty="0"/>
              <a:t>a computer to send and receive digital information on the Internet, it needs to be connected to the Internet, and have a unique Internet address so that other machines can find it. </a:t>
            </a:r>
            <a:endParaRPr lang="en-US" dirty="0" smtClean="0"/>
          </a:p>
          <a:p>
            <a:pPr lvl="1"/>
            <a:r>
              <a:rPr lang="en-US" dirty="0" smtClean="0"/>
              <a:t>Internet </a:t>
            </a:r>
            <a:r>
              <a:rPr lang="en-US" dirty="0"/>
              <a:t>addresses are in the form of IP addresses. For example, as of this writing, 172.217.15.110 is the IP address of a server that handles requests for the </a:t>
            </a:r>
            <a:r>
              <a:rPr lang="en-US" dirty="0" err="1"/>
              <a:t>google.com</a:t>
            </a:r>
            <a:r>
              <a:rPr lang="en-US" dirty="0"/>
              <a:t> web site</a:t>
            </a:r>
            <a:r>
              <a:rPr lang="en-US" dirty="0" smtClean="0"/>
              <a:t>.</a:t>
            </a:r>
            <a:endParaRPr lang="en-US" dirty="0"/>
          </a:p>
          <a:p>
            <a:r>
              <a:rPr lang="en-US" dirty="0" smtClean="0"/>
              <a:t>The Internet </a:t>
            </a:r>
            <a:r>
              <a:rPr lang="en-US" dirty="0"/>
              <a:t>also includes a Domain Naming System (DNS) that allows the use of domain names, such as </a:t>
            </a:r>
            <a:r>
              <a:rPr lang="en-US" dirty="0" err="1"/>
              <a:t>google.com</a:t>
            </a:r>
            <a:r>
              <a:rPr lang="en-US" dirty="0"/>
              <a:t>, to find things. </a:t>
            </a:r>
            <a:endParaRPr lang="en-US" dirty="0" smtClean="0"/>
          </a:p>
          <a:p>
            <a:pPr lvl="1"/>
            <a:r>
              <a:rPr lang="en-US" dirty="0" smtClean="0"/>
              <a:t>A </a:t>
            </a:r>
            <a:r>
              <a:rPr lang="en-US" dirty="0"/>
              <a:t>domain name registrar is a company that rents out domain names not already being used, usually by the year, and keeps track of records such as the IP address associated with a domain name</a:t>
            </a:r>
            <a:r>
              <a:rPr lang="en-US" dirty="0" smtClean="0"/>
              <a:t>.</a:t>
            </a:r>
            <a:endParaRPr lang="en-US" dirty="0"/>
          </a:p>
        </p:txBody>
      </p:sp>
    </p:spTree>
    <p:extLst>
      <p:ext uri="{BB962C8B-B14F-4D97-AF65-F5344CB8AC3E}">
        <p14:creationId xmlns:p14="http://schemas.microsoft.com/office/powerpoint/2010/main" val="992419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Basics</a:t>
            </a:r>
            <a:endParaRPr lang="en-US" dirty="0"/>
          </a:p>
        </p:txBody>
      </p:sp>
      <p:sp>
        <p:nvSpPr>
          <p:cNvPr id="3" name="Content Placeholder 2"/>
          <p:cNvSpPr>
            <a:spLocks noGrp="1"/>
          </p:cNvSpPr>
          <p:nvPr>
            <p:ph idx="1"/>
          </p:nvPr>
        </p:nvSpPr>
        <p:spPr/>
        <p:txBody>
          <a:bodyPr>
            <a:noAutofit/>
          </a:bodyPr>
          <a:lstStyle/>
          <a:p>
            <a:r>
              <a:rPr lang="en-US" sz="1800" dirty="0"/>
              <a:t>The web consists of three standards that work together to make human-friendly web pages accessible via the Internet</a:t>
            </a:r>
            <a:r>
              <a:rPr lang="en-US" sz="1800" dirty="0" smtClean="0"/>
              <a:t>:</a:t>
            </a:r>
            <a:endParaRPr lang="en-US" sz="1800" dirty="0"/>
          </a:p>
          <a:p>
            <a:pPr lvl="1"/>
            <a:r>
              <a:rPr lang="en-US" sz="1400" dirty="0"/>
              <a:t>A special language for describing the content of web pages, called HTML (</a:t>
            </a:r>
            <a:r>
              <a:rPr lang="en-US" sz="1400" dirty="0" err="1"/>
              <a:t>HyperText</a:t>
            </a:r>
            <a:r>
              <a:rPr lang="en-US" sz="1400" dirty="0"/>
              <a:t> Markup Language).</a:t>
            </a:r>
          </a:p>
          <a:p>
            <a:pPr lvl="1"/>
            <a:r>
              <a:rPr lang="en-US" sz="1400" dirty="0"/>
              <a:t>A protocol for requesting web pages, called HTTP (</a:t>
            </a:r>
            <a:r>
              <a:rPr lang="en-US" sz="1400" dirty="0" err="1"/>
              <a:t>HyperText</a:t>
            </a:r>
            <a:r>
              <a:rPr lang="en-US" sz="1400" dirty="0"/>
              <a:t> Transport Protocol).</a:t>
            </a:r>
          </a:p>
          <a:p>
            <a:pPr lvl="1"/>
            <a:r>
              <a:rPr lang="en-US" sz="1400" dirty="0"/>
              <a:t>A standard for specifying the unique address of each web page, </a:t>
            </a:r>
            <a:r>
              <a:rPr lang="en-US" sz="1400" dirty="0" smtClean="0"/>
              <a:t>called </a:t>
            </a:r>
            <a:r>
              <a:rPr lang="en-US" sz="1400" dirty="0"/>
              <a:t>a URL (Uniform Resource Locator</a:t>
            </a:r>
            <a:r>
              <a:rPr lang="en-US" sz="1400" dirty="0" smtClean="0"/>
              <a:t>).</a:t>
            </a:r>
            <a:endParaRPr lang="en-US" sz="1400" dirty="0"/>
          </a:p>
          <a:p>
            <a:r>
              <a:rPr lang="en-US" sz="1800" dirty="0"/>
              <a:t>A web page is plain text document written in HTML that can be displayed in a friendly graphical form by web browser software. </a:t>
            </a:r>
            <a:endParaRPr lang="en-US" sz="1800" dirty="0" smtClean="0"/>
          </a:p>
          <a:p>
            <a:pPr lvl="1"/>
            <a:r>
              <a:rPr lang="en-US" sz="1400" dirty="0" smtClean="0"/>
              <a:t>HTML </a:t>
            </a:r>
            <a:r>
              <a:rPr lang="en-US" sz="1400" dirty="0"/>
              <a:t>consists of tags, usually in pairs, which categorize content on a web page, such as a pair of tags for each paragraph, or a pair of tags for the title of a page. </a:t>
            </a:r>
            <a:endParaRPr lang="en-US" sz="1400" dirty="0" smtClean="0"/>
          </a:p>
          <a:p>
            <a:pPr lvl="1"/>
            <a:r>
              <a:rPr lang="en-US" sz="1400" dirty="0" smtClean="0"/>
              <a:t>A </a:t>
            </a:r>
            <a:r>
              <a:rPr lang="en-US" sz="1400" dirty="0"/>
              <a:t>URL for a web page, such as </a:t>
            </a:r>
            <a:r>
              <a:rPr lang="en-US" sz="1400" dirty="0">
                <a:hlinkClick r:id="rId2"/>
              </a:rPr>
              <a:t>https://</a:t>
            </a:r>
            <a:r>
              <a:rPr lang="en-US" sz="1400" dirty="0" smtClean="0">
                <a:hlinkClick r:id="rId2"/>
              </a:rPr>
              <a:t>www.usfca.edu/management/faculty/jonathan-allen</a:t>
            </a:r>
            <a:r>
              <a:rPr lang="en-US" sz="1400" dirty="0" smtClean="0"/>
              <a:t> </a:t>
            </a:r>
            <a:r>
              <a:rPr lang="en-US" sz="1400" dirty="0"/>
              <a:t>consists of a domain name (</a:t>
            </a:r>
            <a:r>
              <a:rPr lang="en-US" sz="1400" dirty="0" err="1"/>
              <a:t>usfca.edu</a:t>
            </a:r>
            <a:r>
              <a:rPr lang="en-US" sz="1400" dirty="0"/>
              <a:t>) where the document can be found, the exact name and location of the document (i.e., a document called ‘</a:t>
            </a:r>
            <a:r>
              <a:rPr lang="en-US" sz="1400" dirty="0" err="1"/>
              <a:t>jonathan-allen</a:t>
            </a:r>
            <a:r>
              <a:rPr lang="en-US" sz="1400" dirty="0"/>
              <a:t>’, within a directory called ‘faculty’, within a directory called ‘management’), and the method used to request the document (i.e., HTTPS, a newer version of HTTP that is more secure</a:t>
            </a:r>
            <a:r>
              <a:rPr lang="en-US" sz="1400" dirty="0" smtClean="0"/>
              <a:t>).</a:t>
            </a:r>
            <a:endParaRPr lang="en-US" sz="1400" dirty="0"/>
          </a:p>
          <a:p>
            <a:r>
              <a:rPr lang="en-US" sz="1800" dirty="0"/>
              <a:t>To summarize, this is what a digital business prototype consists of: a web site, made up of one or more web pages that can be found at a domain name registered to you. </a:t>
            </a:r>
          </a:p>
          <a:p>
            <a:pPr lvl="1"/>
            <a:r>
              <a:rPr lang="en-US" sz="1400" dirty="0" smtClean="0"/>
              <a:t>Each </a:t>
            </a:r>
            <a:r>
              <a:rPr lang="en-US" sz="1400" dirty="0"/>
              <a:t>web page </a:t>
            </a:r>
            <a:r>
              <a:rPr lang="en-US" sz="1400" dirty="0" smtClean="0"/>
              <a:t>has </a:t>
            </a:r>
            <a:r>
              <a:rPr lang="en-US" sz="1400" dirty="0"/>
              <a:t>its </a:t>
            </a:r>
            <a:r>
              <a:rPr lang="en-US" sz="1400" dirty="0" smtClean="0"/>
              <a:t>own </a:t>
            </a:r>
            <a:r>
              <a:rPr lang="en-US" sz="1400" dirty="0"/>
              <a:t>URL. </a:t>
            </a:r>
          </a:p>
        </p:txBody>
      </p:sp>
    </p:spTree>
    <p:extLst>
      <p:ext uri="{BB962C8B-B14F-4D97-AF65-F5344CB8AC3E}">
        <p14:creationId xmlns:p14="http://schemas.microsoft.com/office/powerpoint/2010/main" val="1055694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 Domain Name</a:t>
            </a:r>
            <a:endParaRPr lang="en-US" dirty="0"/>
          </a:p>
        </p:txBody>
      </p:sp>
      <p:sp>
        <p:nvSpPr>
          <p:cNvPr id="3" name="Content Placeholder 2"/>
          <p:cNvSpPr>
            <a:spLocks noGrp="1"/>
          </p:cNvSpPr>
          <p:nvPr>
            <p:ph idx="1"/>
          </p:nvPr>
        </p:nvSpPr>
        <p:spPr/>
        <p:txBody>
          <a:bodyPr>
            <a:normAutofit fontScale="70000" lnSpcReduction="20000"/>
          </a:bodyPr>
          <a:lstStyle/>
          <a:p>
            <a:r>
              <a:rPr lang="en-US" dirty="0"/>
              <a:t>A web site prototype requires a domain name, preferably one that is unique to your business. </a:t>
            </a:r>
            <a:endParaRPr lang="en-US" dirty="0" smtClean="0"/>
          </a:p>
          <a:p>
            <a:pPr lvl="1"/>
            <a:r>
              <a:rPr lang="en-US" dirty="0" smtClean="0"/>
              <a:t>The </a:t>
            </a:r>
            <a:r>
              <a:rPr lang="en-US" dirty="0"/>
              <a:t>first step is to find a domain name available for purchase. </a:t>
            </a:r>
            <a:endParaRPr lang="en-US" dirty="0" smtClean="0"/>
          </a:p>
          <a:p>
            <a:r>
              <a:rPr lang="en-US" dirty="0" smtClean="0"/>
              <a:t>An </a:t>
            </a:r>
            <a:r>
              <a:rPr lang="en-US" dirty="0"/>
              <a:t>early decision will be which Top Level Domain (TLD) to choose from. </a:t>
            </a:r>
            <a:endParaRPr lang="en-US" dirty="0" smtClean="0"/>
          </a:p>
          <a:p>
            <a:pPr lvl="1"/>
            <a:r>
              <a:rPr lang="en-US" dirty="0" smtClean="0"/>
              <a:t>Over </a:t>
            </a:r>
            <a:r>
              <a:rPr lang="en-US" dirty="0"/>
              <a:t>70% of domain registrations are in the .com TLD. Because .com domain names are so popular, they are the best known and tend to convey more trust to visitors. Domain names ending in </a:t>
            </a:r>
            <a:r>
              <a:rPr lang="en-US" dirty="0" err="1"/>
              <a:t>.net</a:t>
            </a:r>
            <a:r>
              <a:rPr lang="en-US" dirty="0"/>
              <a:t> are about 7% of registrations, and .org about 6%. </a:t>
            </a:r>
            <a:endParaRPr lang="en-US" dirty="0" smtClean="0"/>
          </a:p>
          <a:p>
            <a:r>
              <a:rPr lang="en-US" dirty="0" smtClean="0"/>
              <a:t>Within </a:t>
            </a:r>
            <a:r>
              <a:rPr lang="en-US" dirty="0"/>
              <a:t>the domain names themselves, try to avoid hyphens, numbers, and deliberate misspellings that will be difficult for potential customers to remember. </a:t>
            </a:r>
            <a:endParaRPr lang="en-US" dirty="0" smtClean="0"/>
          </a:p>
          <a:p>
            <a:r>
              <a:rPr lang="en-US" dirty="0" smtClean="0"/>
              <a:t>Once </a:t>
            </a:r>
            <a:r>
              <a:rPr lang="en-US" dirty="0"/>
              <a:t>a domain name is found, a digital entrepreneur can purchase the domain name in one of two ways. </a:t>
            </a:r>
            <a:endParaRPr lang="en-US" dirty="0" smtClean="0"/>
          </a:p>
          <a:p>
            <a:pPr lvl="1"/>
            <a:r>
              <a:rPr lang="en-US" dirty="0" smtClean="0"/>
              <a:t>A domain </a:t>
            </a:r>
            <a:r>
              <a:rPr lang="en-US" dirty="0"/>
              <a:t>name can be purchased at a domain name registrar. The domain name can be bought first, and the registrar company can be told later where the prototype web site will be hosted on the Internet. </a:t>
            </a:r>
            <a:endParaRPr lang="en-US" dirty="0" smtClean="0"/>
          </a:p>
          <a:p>
            <a:pPr lvl="1"/>
            <a:r>
              <a:rPr lang="en-US" dirty="0" smtClean="0"/>
              <a:t>Or, </a:t>
            </a:r>
            <a:r>
              <a:rPr lang="en-US" dirty="0"/>
              <a:t>the domain name can be purchased </a:t>
            </a:r>
            <a:r>
              <a:rPr lang="en-US" dirty="0" smtClean="0"/>
              <a:t>at </a:t>
            </a:r>
            <a:r>
              <a:rPr lang="en-US" dirty="0"/>
              <a:t>a web hosting company. Web hosting services are needed to make your web site available over the Internet, and these services often include domain name registration as part of the price of their web hosting packages. </a:t>
            </a:r>
          </a:p>
          <a:p>
            <a:endParaRPr lang="en-US" dirty="0"/>
          </a:p>
        </p:txBody>
      </p:sp>
    </p:spTree>
    <p:extLst>
      <p:ext uri="{BB962C8B-B14F-4D97-AF65-F5344CB8AC3E}">
        <p14:creationId xmlns:p14="http://schemas.microsoft.com/office/powerpoint/2010/main" val="1331631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 Web Hosting Service</a:t>
            </a:r>
            <a:endParaRPr lang="en-US" dirty="0"/>
          </a:p>
        </p:txBody>
      </p:sp>
      <p:sp>
        <p:nvSpPr>
          <p:cNvPr id="3" name="Content Placeholder 2"/>
          <p:cNvSpPr>
            <a:spLocks noGrp="1"/>
          </p:cNvSpPr>
          <p:nvPr>
            <p:ph idx="1"/>
          </p:nvPr>
        </p:nvSpPr>
        <p:spPr/>
        <p:txBody>
          <a:bodyPr>
            <a:noAutofit/>
          </a:bodyPr>
          <a:lstStyle/>
          <a:p>
            <a:r>
              <a:rPr lang="en-US" sz="2000" dirty="0" smtClean="0"/>
              <a:t>A </a:t>
            </a:r>
            <a:r>
              <a:rPr lang="en-US" sz="2000" dirty="0"/>
              <a:t>cheap and relatively simple solution </a:t>
            </a:r>
            <a:r>
              <a:rPr lang="en-US" sz="2000" smtClean="0"/>
              <a:t>for prototyping is </a:t>
            </a:r>
            <a:r>
              <a:rPr lang="en-US" sz="2000" dirty="0"/>
              <a:t>to use a web hosting service. </a:t>
            </a:r>
            <a:endParaRPr lang="en-US" sz="2000" dirty="0" smtClean="0"/>
          </a:p>
          <a:p>
            <a:pPr lvl="1"/>
            <a:r>
              <a:rPr lang="en-US" sz="1600" dirty="0" smtClean="0"/>
              <a:t>The </a:t>
            </a:r>
            <a:r>
              <a:rPr lang="en-US" sz="1600" dirty="0"/>
              <a:t>web host makes files, documents, and web pages available through the Internet, and allows the installation of software to create and manage more sophisticated web sites</a:t>
            </a:r>
            <a:r>
              <a:rPr lang="en-US" sz="1600" dirty="0" smtClean="0"/>
              <a:t>.</a:t>
            </a:r>
            <a:endParaRPr lang="en-US" sz="1600" dirty="0"/>
          </a:p>
          <a:p>
            <a:r>
              <a:rPr lang="en-US" sz="2000" dirty="0"/>
              <a:t>Most low cost web hosting services offer similar capabilities, in terms of file storage space and networking capacity. </a:t>
            </a:r>
            <a:endParaRPr lang="en-US" sz="2000" dirty="0" smtClean="0"/>
          </a:p>
          <a:p>
            <a:pPr lvl="1"/>
            <a:r>
              <a:rPr lang="en-US" sz="1600" dirty="0" smtClean="0"/>
              <a:t>The </a:t>
            </a:r>
            <a:r>
              <a:rPr lang="en-US" sz="1600" dirty="0"/>
              <a:t>most important capability for prototyping is the ability to install specialized web site software such as WordPress, the world’s most popular content management software. </a:t>
            </a:r>
            <a:endParaRPr lang="en-US" sz="1600" dirty="0" smtClean="0"/>
          </a:p>
          <a:p>
            <a:pPr lvl="1"/>
            <a:r>
              <a:rPr lang="en-US" sz="1600" dirty="0" smtClean="0"/>
              <a:t>Another </a:t>
            </a:r>
            <a:r>
              <a:rPr lang="en-US" sz="1600" dirty="0"/>
              <a:t>useful feature is the ability to use multiple domain names, and install multiple web sites, within a single account. </a:t>
            </a:r>
            <a:endParaRPr lang="en-US" sz="1600" dirty="0" smtClean="0"/>
          </a:p>
          <a:p>
            <a:r>
              <a:rPr lang="en-US" sz="2000" dirty="0" smtClean="0"/>
              <a:t>The </a:t>
            </a:r>
            <a:r>
              <a:rPr lang="en-US" sz="2000" dirty="0"/>
              <a:t>cheapest level of web hosting is called shared hosting, because web pages and files are sharing a server with many other accounts. </a:t>
            </a:r>
            <a:endParaRPr lang="en-US" sz="2000" dirty="0" smtClean="0"/>
          </a:p>
          <a:p>
            <a:r>
              <a:rPr lang="en-US" sz="2000" dirty="0" smtClean="0"/>
              <a:t>Another </a:t>
            </a:r>
            <a:r>
              <a:rPr lang="en-US" sz="2000" dirty="0"/>
              <a:t>option for web hosting is to use a cloud services provider such as Amazon Web Services. </a:t>
            </a:r>
            <a:endParaRPr lang="en-US" sz="2000" dirty="0" smtClean="0"/>
          </a:p>
          <a:p>
            <a:pPr lvl="1"/>
            <a:r>
              <a:rPr lang="en-US" sz="1600" dirty="0" smtClean="0"/>
              <a:t>Cloud </a:t>
            </a:r>
            <a:r>
              <a:rPr lang="en-US" sz="1600" dirty="0"/>
              <a:t>services are becoming easier to use for non-experts, but </a:t>
            </a:r>
            <a:r>
              <a:rPr lang="en-US" sz="1600" dirty="0" smtClean="0"/>
              <a:t>still </a:t>
            </a:r>
            <a:r>
              <a:rPr lang="en-US" sz="1600" dirty="0"/>
              <a:t>require some command line expertise. </a:t>
            </a:r>
          </a:p>
        </p:txBody>
      </p:sp>
    </p:spTree>
    <p:extLst>
      <p:ext uri="{BB962C8B-B14F-4D97-AF65-F5344CB8AC3E}">
        <p14:creationId xmlns:p14="http://schemas.microsoft.com/office/powerpoint/2010/main" val="638628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3363</Words>
  <Application>Microsoft Macintosh PowerPoint</Application>
  <PresentationFormat>Widescreen</PresentationFormat>
  <Paragraphs>243</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Calibri</vt:lpstr>
      <vt:lpstr>Calibri Light</vt:lpstr>
      <vt:lpstr>DengXian</vt:lpstr>
      <vt:lpstr>Nunito</vt:lpstr>
      <vt:lpstr>Arial</vt:lpstr>
      <vt:lpstr>Office Theme</vt:lpstr>
      <vt:lpstr>Chapter 4</vt:lpstr>
      <vt:lpstr>Highlights and Key Takeaways</vt:lpstr>
      <vt:lpstr>Road to the Prototype  Begin</vt:lpstr>
      <vt:lpstr>Using Prototypes to Test a  Digital Business Design</vt:lpstr>
      <vt:lpstr>Prototype Building Options</vt:lpstr>
      <vt:lpstr>Internet Basics</vt:lpstr>
      <vt:lpstr>Web Basics</vt:lpstr>
      <vt:lpstr>Choosing a Domain Name</vt:lpstr>
      <vt:lpstr>Choosing a Web Hosting Service</vt:lpstr>
      <vt:lpstr>Setting Up Web Hosting</vt:lpstr>
      <vt:lpstr>Road to the Prototype  Step 1</vt:lpstr>
      <vt:lpstr>Uploading Files to a Web Host</vt:lpstr>
      <vt:lpstr>Road to the Prototype  Step 2</vt:lpstr>
      <vt:lpstr>Road to the Prototype  Step 3</vt:lpstr>
      <vt:lpstr>Road to the Prototype  Step 4</vt:lpstr>
      <vt:lpstr>Web Pages</vt:lpstr>
      <vt:lpstr>HTML Tags</vt:lpstr>
      <vt:lpstr>Web Links in HTML</vt:lpstr>
      <vt:lpstr>Images in HTML</vt:lpstr>
      <vt:lpstr>Creating Web Pages</vt:lpstr>
      <vt:lpstr>Road to the Prototype  Step 5</vt:lpstr>
      <vt:lpstr>Style Sheet Rules in CSS</vt:lpstr>
      <vt:lpstr>Style Sheet IDs</vt:lpstr>
      <vt:lpstr>Road to the Prototype  Step 6</vt:lpstr>
      <vt:lpstr>Using Content Management Software for Prototypes</vt:lpstr>
      <vt:lpstr>Installing a New (Empty) Prototype Site on a Web Host Using WordPress</vt:lpstr>
      <vt:lpstr>Road to the Prototype  Step 7</vt:lpstr>
      <vt:lpstr>Road to the Prototype  Step 8</vt:lpstr>
      <vt:lpstr>Road to the Prototype  Step 9</vt:lpstr>
      <vt:lpstr>Additional Links</vt:lpstr>
      <vt:lpstr>PowerPoint Presentation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Entrepreneurship</dc:title>
  <dc:creator>Microsoft Office User</dc:creator>
  <cp:lastModifiedBy>Microsoft Office User</cp:lastModifiedBy>
  <cp:revision>23</cp:revision>
  <dcterms:created xsi:type="dcterms:W3CDTF">2019-03-24T19:06:32Z</dcterms:created>
  <dcterms:modified xsi:type="dcterms:W3CDTF">2019-04-08T03:59:35Z</dcterms:modified>
</cp:coreProperties>
</file>