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3" r:id="rId4"/>
    <p:sldId id="264" r:id="rId5"/>
    <p:sldId id="265" r:id="rId6"/>
    <p:sldId id="267" r:id="rId7"/>
    <p:sldId id="269" r:id="rId8"/>
    <p:sldId id="270" r:id="rId9"/>
    <p:sldId id="271" r:id="rId10"/>
    <p:sldId id="272" r:id="rId11"/>
    <p:sldId id="273" r:id="rId12"/>
    <p:sldId id="268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66" r:id="rId25"/>
    <p:sldId id="286" r:id="rId26"/>
    <p:sldId id="285" r:id="rId27"/>
    <p:sldId id="259" r:id="rId28"/>
    <p:sldId id="26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13"/>
    <p:restoredTop sz="94617"/>
  </p:normalViewPr>
  <p:slideViewPr>
    <p:cSldViewPr snapToGrid="0" snapToObjects="1">
      <p:cViewPr varScale="1">
        <p:scale>
          <a:sx n="86" d="100"/>
          <a:sy n="86" d="100"/>
        </p:scale>
        <p:origin x="24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Nunito" charset="0"/>
                <a:ea typeface="Nunito" charset="0"/>
                <a:cs typeface="Nunito" charset="0"/>
              </a:defRPr>
            </a:lvl1pPr>
            <a:lvl2pPr>
              <a:defRPr>
                <a:latin typeface="Nunito" charset="0"/>
                <a:ea typeface="Nunito" charset="0"/>
                <a:cs typeface="Nunito" charset="0"/>
              </a:defRPr>
            </a:lvl2pPr>
            <a:lvl3pPr>
              <a:defRPr>
                <a:latin typeface="Nunito" charset="0"/>
                <a:ea typeface="Nunito" charset="0"/>
                <a:cs typeface="Nunito" charset="0"/>
              </a:defRPr>
            </a:lvl3pPr>
            <a:lvl4pPr>
              <a:defRPr>
                <a:latin typeface="Nunito" charset="0"/>
                <a:ea typeface="Nunito" charset="0"/>
                <a:cs typeface="Nunito" charset="0"/>
              </a:defRPr>
            </a:lvl4pPr>
            <a:lvl5pPr>
              <a:defRPr>
                <a:latin typeface="Nunito" charset="0"/>
                <a:ea typeface="Nunito" charset="0"/>
                <a:cs typeface="Nunito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1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1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9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183B-A270-DE4C-9EFE-4B8DB882B91B}" type="datetimeFigureOut">
              <a:rPr lang="en-US" smtClean="0"/>
              <a:t>4/7/19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DB2E9-778D-C243-B952-B05D1641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sociateprograms.com/directory" TargetMode="External"/><Relationship Id="rId4" Type="http://schemas.openxmlformats.org/officeDocument/2006/relationships/hyperlink" Target="http://mthink.com/best-cps-affiliate-networks/" TargetMode="External"/><Relationship Id="rId5" Type="http://schemas.openxmlformats.org/officeDocument/2006/relationships/hyperlink" Target="http://www.ecommercetimes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adsense/start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digitalentrepreneurship.com/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2" Type="http://schemas.openxmlformats.org/officeDocument/2006/relationships/hyperlink" Target="https://www.routledge.com/Digital-Entrepreneurship/Allen/p/book/978113858369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Chapter 2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2377440"/>
            <a:ext cx="4792916" cy="349154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Nunito" charset="0"/>
                <a:ea typeface="Nunito" charset="0"/>
                <a:cs typeface="Nunito" charset="0"/>
              </a:rPr>
              <a:t>Choosing a </a:t>
            </a:r>
            <a:r>
              <a:rPr lang="en-US" sz="3200" dirty="0" smtClean="0">
                <a:latin typeface="Nunito" charset="0"/>
                <a:ea typeface="Nunito" charset="0"/>
                <a:cs typeface="Nunito" charset="0"/>
              </a:rPr>
              <a:t/>
            </a:r>
            <a:br>
              <a:rPr lang="en-US" sz="3200" dirty="0" smtClean="0">
                <a:latin typeface="Nunito" charset="0"/>
                <a:ea typeface="Nunito" charset="0"/>
                <a:cs typeface="Nunito" charset="0"/>
              </a:rPr>
            </a:br>
            <a:r>
              <a:rPr lang="en-US" sz="3200" dirty="0" smtClean="0">
                <a:latin typeface="Nunito" charset="0"/>
                <a:ea typeface="Nunito" charset="0"/>
                <a:cs typeface="Nunito" charset="0"/>
              </a:rPr>
              <a:t>Digital </a:t>
            </a:r>
            <a:r>
              <a:rPr lang="en-US" sz="3200" dirty="0">
                <a:latin typeface="Nunito" charset="0"/>
                <a:ea typeface="Nunito" charset="0"/>
                <a:cs typeface="Nunito" charset="0"/>
              </a:rPr>
              <a:t>Business Idea</a:t>
            </a: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9788" y="6118703"/>
            <a:ext cx="1975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J.P. Allen </a:t>
            </a:r>
            <a:r>
              <a:rPr lang="en-US" sz="1400" i="1" smtClean="0"/>
              <a:t>version </a:t>
            </a:r>
            <a:r>
              <a:rPr lang="en-US" sz="1400" i="1" smtClean="0"/>
              <a:t>4-15-</a:t>
            </a:r>
            <a:r>
              <a:rPr lang="en-US" sz="1400" i="1" smtClean="0"/>
              <a:t>19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64384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Matchmaking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matchmaking business creates value by bringing together otherwise disconnected sets of people.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dating site is an obvious matchmaking business, but so would be a site that brings together students and tutors, or parents and babysitters.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digital world is able to bring together previous disconnected sets of people quickly and cheaply.</a:t>
            </a:r>
          </a:p>
          <a:p>
            <a:r>
              <a:rPr lang="en-US" dirty="0" smtClean="0"/>
              <a:t>If </a:t>
            </a:r>
            <a:r>
              <a:rPr lang="en-US" dirty="0"/>
              <a:t>one group is more difficult to recruit, a common strategy is to </a:t>
            </a:r>
            <a:r>
              <a:rPr lang="en-US" i="1" dirty="0" smtClean="0"/>
              <a:t>cross-subsidize</a:t>
            </a:r>
            <a:r>
              <a:rPr lang="en-US" dirty="0" smtClean="0"/>
              <a:t>: make </a:t>
            </a:r>
            <a:r>
              <a:rPr lang="en-US" dirty="0"/>
              <a:t>a matchmaking business cheaper or free to use for one group, while charging the other group full price.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56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promotion business </a:t>
            </a:r>
            <a:r>
              <a:rPr lang="en-US" dirty="0" smtClean="0"/>
              <a:t>attracts new </a:t>
            </a:r>
            <a:r>
              <a:rPr lang="en-US" dirty="0"/>
              <a:t>customers to a business that already exists, or will hopefully exist, in the real world.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existing businesses are interested in finding new customers, but </a:t>
            </a:r>
            <a:r>
              <a:rPr lang="en-US" dirty="0" smtClean="0"/>
              <a:t>the complexity of customer </a:t>
            </a:r>
            <a:r>
              <a:rPr lang="en-US" dirty="0"/>
              <a:t>acquisition in the digital world can be overwhelming for small business owners or startups.</a:t>
            </a:r>
          </a:p>
          <a:p>
            <a:r>
              <a:rPr lang="en-US" dirty="0" smtClean="0"/>
              <a:t>One strategy </a:t>
            </a:r>
            <a:r>
              <a:rPr lang="en-US" dirty="0"/>
              <a:t>for starting in digital business is simply to find a small business that has a poor, missing, or ineffective online presence, and make it your objective to attract new customers.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67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Quickly Communicating Your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54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My idea is to start:</a:t>
            </a:r>
          </a:p>
          <a:p>
            <a:pPr lvl="1"/>
            <a:r>
              <a:rPr lang="en-US" sz="2800" dirty="0"/>
              <a:t>A content business about [</a:t>
            </a:r>
            <a:r>
              <a:rPr lang="en-US" sz="2800" i="1" dirty="0"/>
              <a:t>your topic</a:t>
            </a:r>
            <a:r>
              <a:rPr lang="en-US" sz="2800" dirty="0"/>
              <a:t>].</a:t>
            </a:r>
          </a:p>
          <a:p>
            <a:pPr lvl="1"/>
            <a:r>
              <a:rPr lang="en-US" sz="2800" dirty="0"/>
              <a:t>A community business about [</a:t>
            </a:r>
            <a:r>
              <a:rPr lang="en-US" sz="2800" i="1" dirty="0"/>
              <a:t>your topic</a:t>
            </a:r>
            <a:r>
              <a:rPr lang="en-US" sz="2800" dirty="0"/>
              <a:t>].</a:t>
            </a:r>
          </a:p>
          <a:p>
            <a:pPr lvl="1"/>
            <a:r>
              <a:rPr lang="en-US" sz="2800" dirty="0"/>
              <a:t>An online store selling [</a:t>
            </a:r>
            <a:r>
              <a:rPr lang="en-US" sz="2800" i="1" dirty="0"/>
              <a:t>your product or service</a:t>
            </a:r>
            <a:r>
              <a:rPr lang="en-US" sz="2800" dirty="0"/>
              <a:t>].</a:t>
            </a:r>
          </a:p>
          <a:p>
            <a:pPr lvl="1"/>
            <a:r>
              <a:rPr lang="en-US" sz="2800" dirty="0"/>
              <a:t>A matchmaking business connecting [</a:t>
            </a:r>
            <a:r>
              <a:rPr lang="en-US" sz="2800" i="1" dirty="0"/>
              <a:t>service providers/group A</a:t>
            </a:r>
            <a:r>
              <a:rPr lang="en-US" sz="2800" dirty="0"/>
              <a:t>] with [</a:t>
            </a:r>
            <a:r>
              <a:rPr lang="en-US" sz="2800" i="1" dirty="0"/>
              <a:t>service users/group B</a:t>
            </a:r>
            <a:r>
              <a:rPr lang="en-US" sz="2800" dirty="0"/>
              <a:t>].</a:t>
            </a:r>
          </a:p>
          <a:p>
            <a:pPr lvl="1"/>
            <a:r>
              <a:rPr lang="en-US" sz="2800" dirty="0"/>
              <a:t>An online business promoting [</a:t>
            </a:r>
            <a:r>
              <a:rPr lang="en-US" sz="2800" i="1" dirty="0"/>
              <a:t>a local business</a:t>
            </a:r>
            <a:r>
              <a:rPr lang="en-US" sz="2800" dirty="0" smtClean="0"/>
              <a:t>].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7497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one of the five </a:t>
            </a:r>
            <a:r>
              <a:rPr lang="en-US" dirty="0" smtClean="0"/>
              <a:t>simple types </a:t>
            </a:r>
            <a:r>
              <a:rPr lang="en-US" dirty="0"/>
              <a:t>of digital business </a:t>
            </a:r>
            <a:r>
              <a:rPr lang="en-US" dirty="0" smtClean="0"/>
              <a:t>to create </a:t>
            </a:r>
            <a:r>
              <a:rPr lang="en-US" dirty="0"/>
              <a:t>a new digital business idea.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personal interest and expertise do you have in this area of business?</a:t>
            </a: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billions of Internet users, there is never a shortage of potential customers </a:t>
            </a:r>
            <a:r>
              <a:rPr lang="en-US" dirty="0" smtClean="0"/>
              <a:t>online, or potential competitors.</a:t>
            </a:r>
          </a:p>
          <a:p>
            <a:r>
              <a:rPr lang="en-US" dirty="0" smtClean="0"/>
              <a:t>In general, competitors can be identified by finding companies that target similar markets, that use similar strategies and resources, or that are perceived as similar by customers.</a:t>
            </a:r>
          </a:p>
          <a:p>
            <a:r>
              <a:rPr lang="en-US" dirty="0" smtClean="0"/>
              <a:t>Entrepreneurs sometimes create a persona, or brief sketch, of their target customer that includes their biography, and the goal they are trying to achieve.</a:t>
            </a:r>
          </a:p>
          <a:p>
            <a:r>
              <a:rPr lang="en-US" dirty="0" smtClean="0"/>
              <a:t>As a practical starting point, begin with search engines and social media.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two important </a:t>
            </a:r>
            <a:r>
              <a:rPr lang="en-US" dirty="0" smtClean="0"/>
              <a:t>online competitors </a:t>
            </a:r>
            <a:r>
              <a:rPr lang="en-US" dirty="0"/>
              <a:t>for your proposed digital business idea.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will be your competitive advantage over, or differentiation from, each of these competitors?</a:t>
            </a: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Trying to </a:t>
            </a:r>
            <a:r>
              <a:rPr lang="en-US" dirty="0"/>
              <a:t>raise revenue is a powerful method for testing a proposed business idea. The digital world opens up a whole new set of potential revenue sources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Common revenue models include:</a:t>
            </a:r>
          </a:p>
          <a:p>
            <a:pPr lvl="1"/>
            <a:r>
              <a:rPr lang="en-US" dirty="0" smtClean="0"/>
              <a:t>Advertising and Affiliate Marketing</a:t>
            </a:r>
          </a:p>
          <a:p>
            <a:pPr lvl="1"/>
            <a:r>
              <a:rPr lang="en-US" dirty="0" smtClean="0"/>
              <a:t>Transactions</a:t>
            </a:r>
          </a:p>
          <a:p>
            <a:pPr lvl="1"/>
            <a:r>
              <a:rPr lang="en-US" dirty="0" smtClean="0"/>
              <a:t>Subscriptions</a:t>
            </a:r>
          </a:p>
          <a:p>
            <a:pPr lvl="1"/>
            <a:r>
              <a:rPr lang="en-US" dirty="0" smtClean="0"/>
              <a:t>Sales</a:t>
            </a:r>
          </a:p>
          <a:p>
            <a:pPr lvl="1"/>
            <a:r>
              <a:rPr lang="en-US" dirty="0" smtClean="0"/>
              <a:t>Donations</a:t>
            </a:r>
          </a:p>
          <a:p>
            <a:pPr lvl="1"/>
            <a:r>
              <a:rPr lang="en-US" dirty="0" smtClean="0"/>
              <a:t>Customer Leads and Indirect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71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Affiliate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rise of advertisement publishing networks, such as Google AdSense, has made digital advertising as easy to use as cut and paste. </a:t>
            </a:r>
            <a:endParaRPr lang="en-US" sz="2000" dirty="0" smtClean="0"/>
          </a:p>
          <a:p>
            <a:r>
              <a:rPr lang="en-US" sz="2000" dirty="0" smtClean="0"/>
              <a:t>Advertising </a:t>
            </a:r>
            <a:r>
              <a:rPr lang="en-US" sz="2000" dirty="0"/>
              <a:t>networks can select from an inventory of millions of advertisements to find the ones most likely to generate revenue for your business. </a:t>
            </a:r>
            <a:endParaRPr lang="en-US" sz="2000" dirty="0" smtClean="0"/>
          </a:p>
          <a:p>
            <a:r>
              <a:rPr lang="en-US" sz="2000" dirty="0" smtClean="0"/>
              <a:t>A </a:t>
            </a:r>
            <a:r>
              <a:rPr lang="en-US" sz="2000" dirty="0"/>
              <a:t>digital business can earn revenue from displaying advertisements, but more revenue might come from the higher rates offered for advertising clicks (the ‘pay-per-click’ model</a:t>
            </a:r>
            <a:r>
              <a:rPr lang="en-US" sz="2000" dirty="0" smtClean="0"/>
              <a:t>).</a:t>
            </a:r>
          </a:p>
          <a:p>
            <a:r>
              <a:rPr lang="en-US" sz="2000" dirty="0"/>
              <a:t>An affiliate marketing revenue </a:t>
            </a:r>
            <a:r>
              <a:rPr lang="en-US" sz="2000" dirty="0" smtClean="0"/>
              <a:t>model generates revenue when </a:t>
            </a:r>
            <a:r>
              <a:rPr lang="en-US" sz="2000" dirty="0"/>
              <a:t>a customer clicks through to another site and buys something. </a:t>
            </a:r>
            <a:endParaRPr lang="en-US" sz="2000" dirty="0" smtClean="0"/>
          </a:p>
          <a:p>
            <a:pPr lvl="1"/>
            <a:r>
              <a:rPr lang="en-US" sz="1800" dirty="0" smtClean="0"/>
              <a:t>Each </a:t>
            </a:r>
            <a:r>
              <a:rPr lang="en-US" sz="1800" dirty="0"/>
              <a:t>purchase might earn a flat commission, or a percentage of the sale. The largest affiliate marketing program in the US, Amazon Associates, starts their payments at around 4% of sales </a:t>
            </a:r>
            <a:r>
              <a:rPr lang="en-US" sz="1800" dirty="0" smtClean="0"/>
              <a:t>value.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456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transaction revenue model charges a flat fee, or a percentage of total sales, every time a transaction is successfully completed. </a:t>
            </a:r>
            <a:endParaRPr lang="en-US" dirty="0" smtClean="0"/>
          </a:p>
          <a:p>
            <a:r>
              <a:rPr lang="en-US" dirty="0" smtClean="0"/>
              <a:t>Transactions </a:t>
            </a:r>
            <a:r>
              <a:rPr lang="en-US" dirty="0"/>
              <a:t>work well with matchmaking businesses, because a successful match can create substantial value for the consumer.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consumers are very willing to pay 6-10% for a successful online room booking, or 20-25% for a car sharing ride, not to mention 5-6% to buy or sell a house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transaction revenue model is more appropriate when consumers are more accustomed to paying for services in your market.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6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Subscription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subscription revenue model commits the consumer to regular, recurring payments. </a:t>
            </a:r>
            <a:endParaRPr lang="en-US" dirty="0" smtClean="0"/>
          </a:p>
          <a:p>
            <a:r>
              <a:rPr lang="en-US" dirty="0" smtClean="0"/>
              <a:t>Product </a:t>
            </a:r>
            <a:r>
              <a:rPr lang="en-US" dirty="0"/>
              <a:t>and service subscriptions are always popular with digital entrepreneurs because they offer a consistent, steady stream of revenue that has stickiness—consumers have to take action to stop sending you money. </a:t>
            </a:r>
            <a:endParaRPr lang="en-US" dirty="0" smtClean="0"/>
          </a:p>
          <a:p>
            <a:r>
              <a:rPr lang="en-US" dirty="0" smtClean="0"/>
              <a:t>Subscriptions </a:t>
            </a:r>
            <a:r>
              <a:rPr lang="en-US" dirty="0"/>
              <a:t>can work well for services delivered digitally, such as tutoring. Subscriptions to carefully chosen sets of products can be effective for consumers who enjoy discovery and variety.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common variant is a ‘freemium’ model, where a free level of service is offered to attract customers, with the hope of upselling them to paid services with additional benefits.</a:t>
            </a:r>
          </a:p>
        </p:txBody>
      </p:sp>
    </p:spTree>
    <p:extLst>
      <p:ext uri="{BB962C8B-B14F-4D97-AF65-F5344CB8AC3E}">
        <p14:creationId xmlns:p14="http://schemas.microsoft.com/office/powerpoint/2010/main" val="199347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and Key Takeaways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One of the first activities in digital entrepreneurship is choosing a digital business idea to prototype and test online.</a:t>
            </a:r>
          </a:p>
          <a:p>
            <a:r>
              <a:rPr lang="en-US" sz="2000" dirty="0"/>
              <a:t>A good starting point for generating new ideas is to select from one of the most common types of digital business: content businesses, community businesses, online stores, and matchmaking businesses.</a:t>
            </a:r>
          </a:p>
          <a:p>
            <a:r>
              <a:rPr lang="en-US" sz="2000" dirty="0"/>
              <a:t>Another common type of digital business promotes an already existing business in the ‘real’ world.</a:t>
            </a:r>
          </a:p>
          <a:p>
            <a:r>
              <a:rPr lang="en-US" sz="2000" dirty="0"/>
              <a:t>Competitor research in the digital world is easier in some ways, but is also more critical with hundreds of millions of sites and apps competing for customer attention.</a:t>
            </a:r>
          </a:p>
          <a:p>
            <a:r>
              <a:rPr lang="en-US" sz="2000" dirty="0"/>
              <a:t>Digital entrepreneurship offers many different revenue models to choose from, including advertisements, direct sales, subscriptions, donations, or the use of indirect revenue models such as generating sales leads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1703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classic sales revenue model is easier than ever to implement online. </a:t>
            </a:r>
            <a:endParaRPr lang="en-US" dirty="0" smtClean="0"/>
          </a:p>
          <a:p>
            <a:r>
              <a:rPr lang="en-US" dirty="0" smtClean="0"/>
              <a:t>Payment </a:t>
            </a:r>
            <a:r>
              <a:rPr lang="en-US" dirty="0"/>
              <a:t>methods have become easy for digital entrepreneurs to sign up for, with transaction fees not much larger than traditional credit cards.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products and services that can be delivered digitally, such as an e-book, sales fulfillment is easy. </a:t>
            </a:r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for physical products, there are many services available to make order fulfillment easier, or an entrepreneur can start by fulfilling orders on their own.</a:t>
            </a:r>
          </a:p>
        </p:txBody>
      </p:sp>
    </p:spTree>
    <p:extLst>
      <p:ext uri="{BB962C8B-B14F-4D97-AF65-F5344CB8AC3E}">
        <p14:creationId xmlns:p14="http://schemas.microsoft.com/office/powerpoint/2010/main" val="1048478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Donation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Asking for donations has been a popular funding mechanism for small scale digital projects, particularly when projects offer a community benefit such as free software. </a:t>
            </a:r>
            <a:endParaRPr lang="en-US" dirty="0" smtClean="0"/>
          </a:p>
          <a:p>
            <a:r>
              <a:rPr lang="en-US" dirty="0" smtClean="0"/>
              <a:t>Donations </a:t>
            </a:r>
            <a:r>
              <a:rPr lang="en-US" dirty="0"/>
              <a:t>are a tough sell for for-profit businesses unless they can be tied to some future consumer benefit, as with recent ‘crowdfunding’ models that offer early access to future products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 great use of digital business is to raise money for a not-for-profit organization.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35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Leads and </a:t>
            </a:r>
            <a:br>
              <a:rPr lang="en-US" dirty="0" smtClean="0"/>
            </a:br>
            <a:r>
              <a:rPr lang="en-US" dirty="0" smtClean="0"/>
              <a:t>Indirect Revenue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revenue model for a digital business is </a:t>
            </a:r>
            <a:r>
              <a:rPr lang="en-US" i="1" dirty="0"/>
              <a:t>indirect</a:t>
            </a:r>
            <a:r>
              <a:rPr lang="en-US" dirty="0"/>
              <a:t> if the business does not generate revenue on its own, but instead creates actions that will lead to revenue </a:t>
            </a:r>
            <a:r>
              <a:rPr lang="en-US" dirty="0" smtClean="0"/>
              <a:t>elsewhere or later.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typical example of an indirect revenue model is generating new customer leads. </a:t>
            </a:r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an example, the sales process for a consultant might have multiple steps, where a potential customer seeks out </a:t>
            </a:r>
            <a:r>
              <a:rPr lang="en-US" dirty="0" smtClean="0"/>
              <a:t>background </a:t>
            </a:r>
            <a:r>
              <a:rPr lang="en-US" dirty="0"/>
              <a:t>information, client testimonials, and maybe a personal discussion or consultation before agreeing to become a client.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these complex sales processes, particularly in a business-to-business context rather than consumer sales, a successful digital business finds customers and </a:t>
            </a:r>
            <a:r>
              <a:rPr lang="en-US" dirty="0" smtClean="0"/>
              <a:t>moves </a:t>
            </a:r>
            <a:r>
              <a:rPr lang="en-US" dirty="0"/>
              <a:t>them through the sales process, rather than make sales directly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An indirect model is well suited for a promotion business, where seeking new customers is the main objective.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59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Revenue Models to </a:t>
            </a:r>
            <a:br>
              <a:rPr lang="en-US" dirty="0" smtClean="0"/>
            </a:br>
            <a:r>
              <a:rPr lang="en-US" dirty="0" smtClean="0"/>
              <a:t>Digital Business Types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39956"/>
              </p:ext>
            </p:extLst>
          </p:nvPr>
        </p:nvGraphicFramePr>
        <p:xfrm>
          <a:off x="1295400" y="2075091"/>
          <a:ext cx="9601200" cy="2560320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  <a:gridCol w="1600200"/>
                <a:gridCol w="1600200"/>
                <a:gridCol w="1600200"/>
              </a:tblGrid>
              <a:tr h="0">
                <a:tc>
                  <a:txBody>
                    <a:bodyPr/>
                    <a:lstStyle/>
                    <a:p>
                      <a:endParaRPr lang="en-US">
                        <a:latin typeface="Nunito" charset="0"/>
                        <a:ea typeface="Nunito" charset="0"/>
                        <a:cs typeface="Nunito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Content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Community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Store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Matchmaking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Promotion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Ads/Affiliate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Transactions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Subscriptions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Sales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Donations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Nunito" charset="0"/>
                          <a:ea typeface="Nunito" charset="0"/>
                          <a:cs typeface="Nunito" charset="0"/>
                        </a:rPr>
                        <a:t>Indirect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>
                          <a:latin typeface="Nunito" charset="0"/>
                          <a:ea typeface="Nunito" charset="0"/>
                          <a:cs typeface="Nunito" charset="0"/>
                        </a:rPr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>
                          <a:latin typeface="Nunito" charset="0"/>
                          <a:ea typeface="Nunito" charset="0"/>
                          <a:cs typeface="Nunito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 dirty="0">
                          <a:latin typeface="Nunito" charset="0"/>
                          <a:ea typeface="Nunito" charset="0"/>
                          <a:cs typeface="Nunito" charset="0"/>
                        </a:rPr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01698" y="5705061"/>
            <a:ext cx="479490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Revenue models can and do shift over time.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285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two different potential revenue models for your proposed digital business idea. (An indirect model </a:t>
            </a:r>
            <a:r>
              <a:rPr lang="en-US" dirty="0" smtClean="0"/>
              <a:t>can </a:t>
            </a:r>
            <a:r>
              <a:rPr lang="en-US" dirty="0"/>
              <a:t>be one of the possibilities.)</a:t>
            </a:r>
          </a:p>
          <a:p>
            <a:r>
              <a:rPr lang="en-US" dirty="0"/>
              <a:t>For each model, estimate how much revenue might be raised from the first 100 customers.</a:t>
            </a: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one of the five common types of digital business to create a new digital business idea, focused on an opportunity that you have a personal interest in, or expertise about.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2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small business whose online presence is either missing, or is less effective than it could be. </a:t>
            </a:r>
            <a:endParaRPr lang="en-US" dirty="0" smtClean="0"/>
          </a:p>
          <a:p>
            <a:r>
              <a:rPr lang="en-US" dirty="0" smtClean="0"/>
              <a:t>Propose </a:t>
            </a:r>
            <a:r>
              <a:rPr lang="en-US" dirty="0"/>
              <a:t>a new digital business idea that will create value for this small business.</a:t>
            </a:r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10311384" y="365125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www.google.com/adsense/start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—</a:t>
            </a:r>
            <a:r>
              <a:rPr lang="en-US" dirty="0"/>
              <a:t>Google AdSense, a large advertising network friendly to beginning publishers.</a:t>
            </a:r>
          </a:p>
          <a:p>
            <a:r>
              <a:rPr lang="en-US" dirty="0" smtClean="0">
                <a:hlinkClick r:id="rId3"/>
              </a:rPr>
              <a:t>www.associateprograms.com/directory</a:t>
            </a:r>
            <a:r>
              <a:rPr lang="en-US" dirty="0" smtClean="0"/>
              <a:t>—directory </a:t>
            </a:r>
            <a:r>
              <a:rPr lang="en-US" dirty="0"/>
              <a:t>of affiliate marketing programs.</a:t>
            </a:r>
          </a:p>
          <a:p>
            <a:r>
              <a:rPr lang="en-US" dirty="0">
                <a:hlinkClick r:id="rId4"/>
              </a:rPr>
              <a:t>mthink.com/best-cps-affiliate-networks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—</a:t>
            </a:r>
            <a:r>
              <a:rPr lang="en-US" dirty="0"/>
              <a:t>another directory of affiliate marketing programs.</a:t>
            </a:r>
          </a:p>
          <a:p>
            <a:r>
              <a:rPr lang="en-US" dirty="0">
                <a:hlinkClick r:id="rId5"/>
              </a:rPr>
              <a:t>www.ecommercetimes.com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—</a:t>
            </a:r>
            <a:r>
              <a:rPr lang="en-US" dirty="0"/>
              <a:t>news about e-commerce topics and different revenue models.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85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21500" y="884702"/>
            <a:ext cx="5396420" cy="499116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Supplemental materials for the book: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i="1" dirty="0" smtClean="0">
                <a:latin typeface="Nunito" charset="0"/>
                <a:ea typeface="Nunito" charset="0"/>
                <a:cs typeface="Nunito" charset="0"/>
              </a:rPr>
              <a:t>Digital Entrepreneurship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,1</a:t>
            </a:r>
            <a:r>
              <a:rPr lang="en-US" sz="2400" baseline="30000" dirty="0" smtClean="0">
                <a:latin typeface="Nunito" charset="0"/>
                <a:ea typeface="Nunito" charset="0"/>
                <a:cs typeface="Nunito" charset="0"/>
              </a:rPr>
              <a:t>st</a:t>
            </a:r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 Edition</a:t>
            </a: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by Jonathan P. Allen</a:t>
            </a:r>
          </a:p>
          <a:p>
            <a:pPr algn="ctr"/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</a:rPr>
              <a:t>Published by Routledge, 2019.</a:t>
            </a: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2"/>
              </a:rPr>
              <a:t>Routledge website</a:t>
            </a:r>
            <a:endParaRPr lang="en-US" sz="2400" dirty="0" smtClean="0">
              <a:latin typeface="Nunito" charset="0"/>
              <a:ea typeface="Nunito" charset="0"/>
              <a:cs typeface="Nunito" charset="0"/>
            </a:endParaRPr>
          </a:p>
          <a:p>
            <a:pPr algn="ctr"/>
            <a:endParaRPr lang="en-US" sz="2400" dirty="0">
              <a:latin typeface="Nunito" charset="0"/>
              <a:ea typeface="Nunito" charset="0"/>
              <a:cs typeface="Nunito" charset="0"/>
            </a:endParaRPr>
          </a:p>
          <a:p>
            <a:pPr algn="ctr"/>
            <a:r>
              <a:rPr lang="en-US" sz="2400" dirty="0" smtClean="0">
                <a:latin typeface="Nunito" charset="0"/>
                <a:ea typeface="Nunito" charset="0"/>
                <a:cs typeface="Nunito" charset="0"/>
                <a:hlinkClick r:id="rId3"/>
              </a:rPr>
              <a:t>Book website with additional materials and ideas</a:t>
            </a:r>
            <a:endParaRPr lang="en-US" sz="2400" dirty="0">
              <a:latin typeface="Nunito" charset="0"/>
              <a:ea typeface="Nunito" charset="0"/>
              <a:cs typeface="Nunito" charset="0"/>
            </a:endParaRPr>
          </a:p>
        </p:txBody>
      </p:sp>
      <p:pic>
        <p:nvPicPr>
          <p:cNvPr id="1028" name="Picture 4" descr="https://www.learndigitalentrepreneurship.com/wp-content/uploads/2018/11/DE-cover-768x99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457200"/>
            <a:ext cx="4508373" cy="584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32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Creativity and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Finding a promising new business idea can be broken down into two separate but related processes: </a:t>
            </a:r>
            <a:r>
              <a:rPr lang="en-US" sz="3200" i="1" dirty="0"/>
              <a:t>creativity</a:t>
            </a:r>
            <a:r>
              <a:rPr lang="en-US" sz="3200" dirty="0"/>
              <a:t> and </a:t>
            </a:r>
            <a:r>
              <a:rPr lang="en-US" sz="3200" i="1" dirty="0"/>
              <a:t>innovation</a:t>
            </a:r>
            <a:r>
              <a:rPr lang="en-US" sz="3200" dirty="0"/>
              <a:t>.  </a:t>
            </a:r>
            <a:endParaRPr lang="en-US" sz="3200" dirty="0" smtClean="0"/>
          </a:p>
          <a:p>
            <a:endParaRPr lang="en-US" sz="3200" dirty="0" smtClean="0"/>
          </a:p>
          <a:p>
            <a:pPr lvl="1"/>
            <a:r>
              <a:rPr lang="en-US" sz="2800" i="1" dirty="0" smtClean="0"/>
              <a:t>Creativity</a:t>
            </a:r>
            <a:r>
              <a:rPr lang="en-US" sz="2800" dirty="0" smtClean="0"/>
              <a:t> </a:t>
            </a:r>
            <a:r>
              <a:rPr lang="en-US" sz="2800" dirty="0"/>
              <a:t>is the production of novel and useful ideas by an individual or small group. </a:t>
            </a:r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r>
              <a:rPr lang="en-US" sz="2800" i="1" dirty="0" smtClean="0"/>
              <a:t>Innovation</a:t>
            </a:r>
            <a:r>
              <a:rPr lang="en-US" sz="2800" dirty="0" smtClean="0"/>
              <a:t> </a:t>
            </a:r>
            <a:r>
              <a:rPr lang="en-US" sz="2800" dirty="0"/>
              <a:t>is the successful implementation of a new idea.</a:t>
            </a:r>
          </a:p>
        </p:txBody>
      </p:sp>
    </p:spTree>
    <p:extLst>
      <p:ext uri="{BB962C8B-B14F-4D97-AF65-F5344CB8AC3E}">
        <p14:creationId xmlns:p14="http://schemas.microsoft.com/office/powerpoint/2010/main" val="2018017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Simple Model of the Creative Process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Four stages:</a:t>
            </a:r>
          </a:p>
          <a:p>
            <a:pPr lvl="1"/>
            <a:r>
              <a:rPr lang="en-US" i="1" dirty="0" smtClean="0">
                <a:latin typeface="Nunito" charset="0"/>
                <a:ea typeface="Nunito" charset="0"/>
                <a:cs typeface="Nunito" charset="0"/>
              </a:rPr>
              <a:t>Presentation</a:t>
            </a:r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 of the problem or opportunity.</a:t>
            </a:r>
          </a:p>
          <a:p>
            <a:pPr lvl="1"/>
            <a:r>
              <a:rPr lang="en-US" i="1" dirty="0" smtClean="0">
                <a:latin typeface="Nunito" charset="0"/>
                <a:ea typeface="Nunito" charset="0"/>
                <a:cs typeface="Nunito" charset="0"/>
              </a:rPr>
              <a:t>Preparation</a:t>
            </a:r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, or previous knowledge.</a:t>
            </a:r>
          </a:p>
          <a:p>
            <a:pPr lvl="1"/>
            <a:r>
              <a:rPr lang="en-US" i="1" dirty="0" smtClean="0">
                <a:latin typeface="Nunito" charset="0"/>
                <a:ea typeface="Nunito" charset="0"/>
                <a:cs typeface="Nunito" charset="0"/>
              </a:rPr>
              <a:t>Idea generation</a:t>
            </a:r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.</a:t>
            </a:r>
          </a:p>
          <a:p>
            <a:pPr lvl="1"/>
            <a:r>
              <a:rPr lang="en-US" i="1" dirty="0" smtClean="0">
                <a:latin typeface="Nunito" charset="0"/>
                <a:ea typeface="Nunito" charset="0"/>
                <a:cs typeface="Nunito" charset="0"/>
              </a:rPr>
              <a:t>Idea validation</a:t>
            </a:r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, or choosing an idea according to some criteria.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Effectiveness depends on:</a:t>
            </a:r>
          </a:p>
          <a:p>
            <a:pPr lvl="1"/>
            <a:r>
              <a:rPr lang="en-US" i="1" dirty="0" smtClean="0">
                <a:latin typeface="Nunito" charset="0"/>
                <a:ea typeface="Nunito" charset="0"/>
                <a:cs typeface="Nunito" charset="0"/>
              </a:rPr>
              <a:t>Motivation</a:t>
            </a:r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, intrinsic vs. extrinsic.</a:t>
            </a:r>
          </a:p>
          <a:p>
            <a:pPr lvl="1"/>
            <a:r>
              <a:rPr lang="en-US" i="1" dirty="0" smtClean="0">
                <a:latin typeface="Nunito" charset="0"/>
                <a:ea typeface="Nunito" charset="0"/>
                <a:cs typeface="Nunito" charset="0"/>
              </a:rPr>
              <a:t>Skill level </a:t>
            </a:r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in area of innovation.</a:t>
            </a:r>
          </a:p>
          <a:p>
            <a:pPr lvl="1"/>
            <a:r>
              <a:rPr lang="en-US" i="1" dirty="0" smtClean="0">
                <a:latin typeface="Nunito" charset="0"/>
                <a:ea typeface="Nunito" charset="0"/>
                <a:cs typeface="Nunito" charset="0"/>
              </a:rPr>
              <a:t>Creative thinking skills </a:t>
            </a:r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of the person or team.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71925" y="5676060"/>
            <a:ext cx="638187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Don’t wait for a ‘perfect’ idea to start.</a:t>
            </a:r>
            <a:br>
              <a:rPr lang="en-US" dirty="0" smtClean="0">
                <a:latin typeface="Nunito" charset="0"/>
                <a:ea typeface="Nunito" charset="0"/>
                <a:cs typeface="Nunito" charset="0"/>
              </a:rPr>
            </a:br>
            <a:r>
              <a:rPr lang="en-US" dirty="0" smtClean="0">
                <a:latin typeface="Nunito" charset="0"/>
                <a:ea typeface="Nunito" charset="0"/>
                <a:cs typeface="Nunito" charset="0"/>
              </a:rPr>
              <a:t>Digital business ideas usually evolve and change over time.</a:t>
            </a:r>
            <a:endParaRPr lang="en-US" dirty="0">
              <a:latin typeface="Nunito" charset="0"/>
              <a:ea typeface="Nunito" charset="0"/>
              <a:cs typeface="Nuni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031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that intrinsic motivation (or motivation from within) can lead to higher creativity and greater resilience for entrepreneurs</a:t>
            </a:r>
            <a:r>
              <a:rPr lang="en-US" dirty="0"/>
              <a:t>, </a:t>
            </a:r>
            <a:r>
              <a:rPr lang="en-US" dirty="0" smtClean="0"/>
              <a:t>discuss how </a:t>
            </a:r>
            <a:r>
              <a:rPr lang="en-US" dirty="0"/>
              <a:t>you will find the intrinsic motivation </a:t>
            </a:r>
            <a:r>
              <a:rPr lang="en-US" dirty="0" smtClean="0"/>
              <a:t>to </a:t>
            </a:r>
            <a:r>
              <a:rPr lang="en-US" dirty="0"/>
              <a:t>pursue a digital entrepreneurship project for this course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will make </a:t>
            </a:r>
            <a:r>
              <a:rPr lang="en-US" dirty="0" smtClean="0"/>
              <a:t>a digital entrepreneurship project </a:t>
            </a:r>
            <a:r>
              <a:rPr lang="en-US" dirty="0" smtClean="0"/>
              <a:t>meaningful to you?</a:t>
            </a:r>
            <a:endParaRPr lang="en-US" dirty="0"/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>
          <a:xfrm>
            <a:off x="10311384" y="506698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Simple Types of Digital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To help beginners think of new digital business ideas, we suggest they start with one of five simple types: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A </a:t>
            </a:r>
            <a:r>
              <a:rPr lang="en-US" sz="1600" i="1" dirty="0"/>
              <a:t>content</a:t>
            </a:r>
            <a:r>
              <a:rPr lang="en-US" sz="1600" dirty="0"/>
              <a:t> business, providing information about any specialized topic. Revenue can be generated through advertising, referrals, sponsorship, or merchandise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 </a:t>
            </a:r>
            <a:r>
              <a:rPr lang="en-US" sz="1600" i="1" dirty="0"/>
              <a:t>community</a:t>
            </a:r>
            <a:r>
              <a:rPr lang="en-US" sz="1600" dirty="0"/>
              <a:t> business, hosting a lively and useful conversation about any specialized topic. The revenue possibilities are similar to content businesses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An </a:t>
            </a:r>
            <a:r>
              <a:rPr lang="en-US" sz="1600" i="1" dirty="0"/>
              <a:t>online store</a:t>
            </a:r>
            <a:r>
              <a:rPr lang="en-US" sz="1600" dirty="0"/>
              <a:t>, which sells products or services. The products might be physical, or digital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 </a:t>
            </a:r>
            <a:r>
              <a:rPr lang="en-US" sz="1600" i="1" dirty="0"/>
              <a:t>matchmaker</a:t>
            </a:r>
            <a:r>
              <a:rPr lang="en-US" sz="1600" dirty="0"/>
              <a:t> business, which brings together two groups of people. Often one group is a product or service provider (for example, potential babysitters) and another group that would use their services (parents looking for a babysitter). </a:t>
            </a:r>
            <a:endParaRPr lang="en-US" sz="1600" dirty="0" smtClean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 </a:t>
            </a:r>
            <a:r>
              <a:rPr lang="en-US" sz="1600" i="1" dirty="0"/>
              <a:t>promotion</a:t>
            </a:r>
            <a:r>
              <a:rPr lang="en-US" sz="1600" dirty="0"/>
              <a:t> business, which attracts online customers for a business that already exists. Payments per customer referral is a likely revenue source here, or sponsorship.</a:t>
            </a:r>
          </a:p>
        </p:txBody>
      </p:sp>
    </p:spTree>
    <p:extLst>
      <p:ext uri="{BB962C8B-B14F-4D97-AF65-F5344CB8AC3E}">
        <p14:creationId xmlns:p14="http://schemas.microsoft.com/office/powerpoint/2010/main" val="176824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Content-Based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content-based business creates value by providing specialized content in digital form.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content can take many forms: articles, blog posts, images, memes, lists, FAQs, recipes and instructions, eBooks, directories, videos, and webinars to name a few.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list of potential topics is practically endless. </a:t>
            </a:r>
            <a:endParaRPr lang="en-US" dirty="0" smtClean="0"/>
          </a:p>
          <a:p>
            <a:r>
              <a:rPr lang="en-US" dirty="0" smtClean="0"/>
              <a:t>Thanks </a:t>
            </a:r>
            <a:r>
              <a:rPr lang="en-US" dirty="0"/>
              <a:t>to the global reach of the Internet and mobile devices, even the most seemingly obscure topic can find enough of a following to support the beginnings of a digital business.</a:t>
            </a:r>
          </a:p>
        </p:txBody>
      </p:sp>
    </p:spTree>
    <p:extLst>
      <p:ext uri="{BB962C8B-B14F-4D97-AF65-F5344CB8AC3E}">
        <p14:creationId xmlns:p14="http://schemas.microsoft.com/office/powerpoint/2010/main" val="78665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Community-Based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community-based business creates value by providing specialized content and conversations, which are contributed mostly by users. </a:t>
            </a:r>
            <a:endParaRPr lang="en-US" dirty="0" smtClean="0"/>
          </a:p>
          <a:p>
            <a:r>
              <a:rPr lang="en-US" dirty="0" smtClean="0"/>
              <a:t>Just </a:t>
            </a:r>
            <a:r>
              <a:rPr lang="en-US" dirty="0"/>
              <a:t>like a content-based business, the list of topics is almost endless, but the topic should be one where a community discussion makes the content more valuable. </a:t>
            </a:r>
            <a:endParaRPr lang="en-US" dirty="0" smtClean="0"/>
          </a:p>
          <a:p>
            <a:r>
              <a:rPr lang="en-US" dirty="0" smtClean="0"/>
              <a:t>Communities </a:t>
            </a:r>
            <a:r>
              <a:rPr lang="en-US" dirty="0"/>
              <a:t>can be more challenging to start, requiring more up front effort and creativity to establish an initial critical mass of participants.</a:t>
            </a:r>
          </a:p>
        </p:txBody>
      </p:sp>
    </p:spTree>
    <p:extLst>
      <p:ext uri="{BB962C8B-B14F-4D97-AF65-F5344CB8AC3E}">
        <p14:creationId xmlns:p14="http://schemas.microsoft.com/office/powerpoint/2010/main" val="862007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online store business sells products or services. The product might be physical, or purely digital.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product can be something you make yourself, or it could be sourced from a wholesaler.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great starting point for digital business is to team up with someone who has a product to sell, but doesn’t know how to create an online store to sell it. </a:t>
            </a:r>
            <a:endParaRPr lang="en-US" dirty="0" smtClean="0"/>
          </a:p>
          <a:p>
            <a:r>
              <a:rPr lang="en-US" dirty="0" smtClean="0"/>
              <a:t>Another </a:t>
            </a:r>
            <a:r>
              <a:rPr lang="en-US" dirty="0"/>
              <a:t>possibility is to sell your own expertise as a service, if you have experience or credibility in a particular area.</a:t>
            </a:r>
          </a:p>
        </p:txBody>
      </p:sp>
    </p:spTree>
    <p:extLst>
      <p:ext uri="{BB962C8B-B14F-4D97-AF65-F5344CB8AC3E}">
        <p14:creationId xmlns:p14="http://schemas.microsoft.com/office/powerpoint/2010/main" val="109755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2085</Words>
  <Application>Microsoft Macintosh PowerPoint</Application>
  <PresentationFormat>Widescreen</PresentationFormat>
  <Paragraphs>188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Calibri Light</vt:lpstr>
      <vt:lpstr>Nunito</vt:lpstr>
      <vt:lpstr>Arial</vt:lpstr>
      <vt:lpstr>Office Theme</vt:lpstr>
      <vt:lpstr>Chapter 2</vt:lpstr>
      <vt:lpstr>Highlights and Key Takeaways</vt:lpstr>
      <vt:lpstr>Creativity and Innovation</vt:lpstr>
      <vt:lpstr>Simple Model of the Creative Process</vt:lpstr>
      <vt:lpstr>Discussion Question </vt:lpstr>
      <vt:lpstr>Five Simple Types of Digital Businesses</vt:lpstr>
      <vt:lpstr>Content-Based Businesses</vt:lpstr>
      <vt:lpstr>Community-Based Businesses</vt:lpstr>
      <vt:lpstr>Online Stores</vt:lpstr>
      <vt:lpstr>Matchmaking Businesses</vt:lpstr>
      <vt:lpstr>Promotion Businesses</vt:lpstr>
      <vt:lpstr>Quickly Communicating Your Idea</vt:lpstr>
      <vt:lpstr>Discussion Question </vt:lpstr>
      <vt:lpstr>Competitor Research</vt:lpstr>
      <vt:lpstr>Discussion Question </vt:lpstr>
      <vt:lpstr>Revenue Models</vt:lpstr>
      <vt:lpstr>Advertising and Affiliate Marketing</vt:lpstr>
      <vt:lpstr>Transaction Revenue</vt:lpstr>
      <vt:lpstr>Subscription Revenue</vt:lpstr>
      <vt:lpstr>Sales Revenue</vt:lpstr>
      <vt:lpstr>Donation Revenue</vt:lpstr>
      <vt:lpstr>Customer Leads and  Indirect Revenue Models</vt:lpstr>
      <vt:lpstr>Matching Revenue Models to  Digital Business Types</vt:lpstr>
      <vt:lpstr>Discussion Question </vt:lpstr>
      <vt:lpstr>Exercise</vt:lpstr>
      <vt:lpstr>Exercise</vt:lpstr>
      <vt:lpstr>Additional Links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Entrepreneurship</dc:title>
  <dc:creator>Microsoft Office User</dc:creator>
  <cp:lastModifiedBy>Microsoft Office User</cp:lastModifiedBy>
  <cp:revision>16</cp:revision>
  <dcterms:created xsi:type="dcterms:W3CDTF">2019-03-24T19:06:32Z</dcterms:created>
  <dcterms:modified xsi:type="dcterms:W3CDTF">2019-04-08T03:29:52Z</dcterms:modified>
</cp:coreProperties>
</file>