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5" r:id="rId4"/>
    <p:sldId id="266" r:id="rId5"/>
    <p:sldId id="267" r:id="rId6"/>
    <p:sldId id="268" r:id="rId7"/>
    <p:sldId id="269" r:id="rId8"/>
    <p:sldId id="263" r:id="rId9"/>
    <p:sldId id="270" r:id="rId10"/>
    <p:sldId id="283" r:id="rId11"/>
    <p:sldId id="271" r:id="rId12"/>
    <p:sldId id="284" r:id="rId13"/>
    <p:sldId id="272" r:id="rId14"/>
    <p:sldId id="273" r:id="rId15"/>
    <p:sldId id="285" r:id="rId16"/>
    <p:sldId id="274" r:id="rId17"/>
    <p:sldId id="286" r:id="rId18"/>
    <p:sldId id="275" r:id="rId19"/>
    <p:sldId id="287" r:id="rId20"/>
    <p:sldId id="276" r:id="rId21"/>
    <p:sldId id="288" r:id="rId22"/>
    <p:sldId id="289" r:id="rId23"/>
    <p:sldId id="277" r:id="rId24"/>
    <p:sldId id="290" r:id="rId25"/>
    <p:sldId id="278" r:id="rId26"/>
    <p:sldId id="291" r:id="rId27"/>
    <p:sldId id="279" r:id="rId28"/>
    <p:sldId id="292" r:id="rId29"/>
    <p:sldId id="293" r:id="rId30"/>
    <p:sldId id="280" r:id="rId31"/>
    <p:sldId id="281" r:id="rId32"/>
    <p:sldId id="282" r:id="rId33"/>
    <p:sldId id="259" r:id="rId34"/>
    <p:sldId id="26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41"/>
    <p:restoredTop sz="91423"/>
  </p:normalViewPr>
  <p:slideViewPr>
    <p:cSldViewPr snapToGrid="0" snapToObjects="1">
      <p:cViewPr varScale="1">
        <p:scale>
          <a:sx n="85" d="100"/>
          <a:sy n="85" d="100"/>
        </p:scale>
        <p:origin x="53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termsfeed.com/blog/sample-privacy-policy-template/" TargetMode="External"/><Relationship Id="rId4" Type="http://schemas.openxmlformats.org/officeDocument/2006/relationships/hyperlink" Target="http://www.rocketlawyer.com/sem/website-terms-of-use.rl" TargetMode="External"/><Relationship Id="rId5" Type="http://schemas.openxmlformats.org/officeDocument/2006/relationships/hyperlink" Target="http://tess2.uspto.gov/" TargetMode="External"/><Relationship Id="rId6" Type="http://schemas.openxmlformats.org/officeDocument/2006/relationships/hyperlink" Target="https://wordpress.org/plugins/updraftplus/" TargetMode="External"/><Relationship Id="rId7" Type="http://schemas.openxmlformats.org/officeDocument/2006/relationships/hyperlink" Target="https://wordpress.org/plugins/w3-total-cache/" TargetMode="External"/><Relationship Id="rId8" Type="http://schemas.openxmlformats.org/officeDocument/2006/relationships/hyperlink" Target="https://aws.amazon.com/lightsail/" TargetMode="External"/><Relationship Id="rId9" Type="http://schemas.openxmlformats.org/officeDocument/2006/relationships/hyperlink" Target="https://premium.wpmudev.org/blog/wordpress-site-mobile-app/" TargetMode="External"/><Relationship Id="rId10" Type="http://schemas.openxmlformats.org/officeDocument/2006/relationships/hyperlink" Target="https://codeable.io/" TargetMode="External"/><Relationship Id="rId1" Type="http://schemas.openxmlformats.org/officeDocument/2006/relationships/slideLayout" Target="../slideLayouts/slideLayout2.xml"/><Relationship Id="rId2" Type="http://schemas.openxmlformats.org/officeDocument/2006/relationships/hyperlink" Target="https://termsfeed.com/blog/sample-terms-of-service-template/"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13</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dirty="0" smtClean="0">
                <a:latin typeface="Nunito" charset="0"/>
                <a:ea typeface="Nunito" charset="0"/>
                <a:cs typeface="Nunito" charset="0"/>
              </a:rPr>
              <a:t>Launching a New Digital Business Venture</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a:t>
            </a:r>
            <a:r>
              <a:rPr lang="en-US" sz="1400" i="1" dirty="0" smtClean="0"/>
              <a:t>4-15</a:t>
            </a:r>
            <a:r>
              <a:rPr lang="en-US" sz="1400" i="1" dirty="0" smtClean="0"/>
              <a:t>-19</a:t>
            </a:r>
            <a:endParaRPr lang="en-US" sz="1400" i="1" dirty="0"/>
          </a:p>
        </p:txBody>
      </p:sp>
    </p:spTree>
    <p:extLst>
      <p:ext uri="{BB962C8B-B14F-4D97-AF65-F5344CB8AC3E}">
        <p14:creationId xmlns:p14="http://schemas.microsoft.com/office/powerpoint/2010/main" val="76438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smtClean="0"/>
              <a:t>Discuss whether your digital business needs a </a:t>
            </a:r>
            <a:r>
              <a:rPr lang="en-US" dirty="0"/>
              <a:t>process for accepting intellectual property questions or </a:t>
            </a:r>
            <a:r>
              <a:rPr lang="en-US" dirty="0" smtClean="0"/>
              <a:t>complaints. </a:t>
            </a:r>
          </a:p>
          <a:p>
            <a:r>
              <a:rPr lang="en-US" dirty="0" smtClean="0"/>
              <a:t>How should people contact </a:t>
            </a:r>
            <a:r>
              <a:rPr lang="en-US" dirty="0"/>
              <a:t>the person responsible for your intellectual property </a:t>
            </a:r>
            <a:r>
              <a:rPr lang="en-US" dirty="0" smtClean="0"/>
              <a:t>process?</a:t>
            </a:r>
            <a:endParaRPr lang="en-US" dirty="0"/>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173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E-Commerce Law</a:t>
            </a:r>
            <a:endParaRPr lang="en-US" dirty="0"/>
          </a:p>
        </p:txBody>
      </p:sp>
      <p:sp>
        <p:nvSpPr>
          <p:cNvPr id="3" name="Content Placeholder 2"/>
          <p:cNvSpPr>
            <a:spLocks noGrp="1"/>
          </p:cNvSpPr>
          <p:nvPr>
            <p:ph idx="1"/>
          </p:nvPr>
        </p:nvSpPr>
        <p:spPr/>
        <p:txBody>
          <a:bodyPr>
            <a:noAutofit/>
          </a:bodyPr>
          <a:lstStyle/>
          <a:p>
            <a:r>
              <a:rPr lang="en-US" sz="1800" dirty="0"/>
              <a:t>Any business that buys or sells goods online is subject to e-commerce laws in the jurisdictions where transactions take place. </a:t>
            </a:r>
            <a:endParaRPr lang="en-US" sz="1800" dirty="0" smtClean="0"/>
          </a:p>
          <a:p>
            <a:r>
              <a:rPr lang="en-US" sz="1800" dirty="0" smtClean="0"/>
              <a:t>In </a:t>
            </a:r>
            <a:r>
              <a:rPr lang="en-US" sz="1800" dirty="0"/>
              <a:t>the US context, the Federal Trade Commission (FTC) requires business to have clear policies for shipping, returns, and any warranties or guarantees. Products that are offered for sale should be real—purchases must normally be shipped within 30 </a:t>
            </a:r>
            <a:r>
              <a:rPr lang="en-US" sz="1800" dirty="0" smtClean="0"/>
              <a:t>days. </a:t>
            </a:r>
          </a:p>
          <a:p>
            <a:r>
              <a:rPr lang="en-US" sz="1800" dirty="0" smtClean="0"/>
              <a:t>Other </a:t>
            </a:r>
            <a:r>
              <a:rPr lang="en-US" sz="1800" dirty="0"/>
              <a:t>examples of relevant e-commerce law in the US context </a:t>
            </a:r>
            <a:r>
              <a:rPr lang="en-US" sz="1800" dirty="0" smtClean="0"/>
              <a:t>include:</a:t>
            </a:r>
            <a:r>
              <a:rPr lang="en-US" sz="1800" dirty="0"/>
              <a:t> </a:t>
            </a:r>
          </a:p>
          <a:p>
            <a:pPr lvl="1"/>
            <a:r>
              <a:rPr lang="en-US" sz="1400" i="1" dirty="0"/>
              <a:t>Revealing paid endorsements or incentives</a:t>
            </a:r>
            <a:r>
              <a:rPr lang="en-US" sz="1400" dirty="0"/>
              <a:t> – Bloggers and others who endorse products must disclose any gifts or incentives they receive for recommending the product, including affiliate marketing links, according to FTC Guidelines. </a:t>
            </a:r>
            <a:endParaRPr lang="en-US" sz="1400" dirty="0" smtClean="0"/>
          </a:p>
          <a:p>
            <a:pPr lvl="1"/>
            <a:r>
              <a:rPr lang="en-US" sz="1400" i="1" dirty="0" smtClean="0"/>
              <a:t>Opting </a:t>
            </a:r>
            <a:r>
              <a:rPr lang="en-US" sz="1400" i="1" dirty="0"/>
              <a:t>out of marketing messages</a:t>
            </a:r>
            <a:r>
              <a:rPr lang="en-US" sz="1400" dirty="0"/>
              <a:t> – the CAN-SPAM act requires all electronic communications with commercial messages, including marketing emails, to provide a means of opting out of future communications. </a:t>
            </a:r>
            <a:endParaRPr lang="en-US" sz="1400" dirty="0" smtClean="0"/>
          </a:p>
          <a:p>
            <a:pPr lvl="1"/>
            <a:r>
              <a:rPr lang="en-US" sz="1400" i="1" dirty="0" smtClean="0"/>
              <a:t>Free </a:t>
            </a:r>
            <a:r>
              <a:rPr lang="en-US" sz="1400" i="1" dirty="0"/>
              <a:t>speech in consumer reviews</a:t>
            </a:r>
            <a:r>
              <a:rPr lang="en-US" sz="1400" dirty="0"/>
              <a:t> – The Consumer Review Fairness Act prohibits businesses from including in their terms of service any language that would prohibit consumers from leaving an honest and truthful review of their business, even if it is negative.  </a:t>
            </a:r>
          </a:p>
          <a:p>
            <a:r>
              <a:rPr lang="en-US" sz="1800" dirty="0"/>
              <a:t>European Union e-commerce law includes requirements for making purchasing terms clear. </a:t>
            </a:r>
            <a:endParaRPr lang="en-US" sz="1800" dirty="0" smtClean="0"/>
          </a:p>
          <a:p>
            <a:pPr lvl="1"/>
            <a:r>
              <a:rPr lang="en-US" sz="1400" dirty="0" smtClean="0"/>
              <a:t>All </a:t>
            </a:r>
            <a:r>
              <a:rPr lang="en-US" sz="1400" dirty="0"/>
              <a:t>website purchases must be confirmed within 24 hours, and customers must be informed of their right to withdraw from any contracts within a 14 day </a:t>
            </a:r>
            <a:r>
              <a:rPr lang="en-US" sz="1400" dirty="0" smtClean="0"/>
              <a:t>period.</a:t>
            </a:r>
            <a:endParaRPr lang="en-US" sz="1400" dirty="0"/>
          </a:p>
        </p:txBody>
      </p:sp>
    </p:spTree>
    <p:extLst>
      <p:ext uri="{BB962C8B-B14F-4D97-AF65-F5344CB8AC3E}">
        <p14:creationId xmlns:p14="http://schemas.microsoft.com/office/powerpoint/2010/main" val="1335438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a:t>Discuss whether any conflict of interest or other disclosures are required on your prototype site. </a:t>
            </a:r>
            <a:endParaRPr lang="en-US" dirty="0" smtClean="0"/>
          </a:p>
          <a:p>
            <a:r>
              <a:rPr lang="en-US" dirty="0" smtClean="0"/>
              <a:t>How would you implement </a:t>
            </a:r>
            <a:r>
              <a:rPr lang="en-US" dirty="0"/>
              <a:t>any needed </a:t>
            </a:r>
            <a:r>
              <a:rPr lang="en-US" dirty="0" smtClean="0"/>
              <a:t>disclosures?</a:t>
            </a:r>
            <a:endParaRPr lang="en-US" dirty="0"/>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9635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and Disaster Recovery</a:t>
            </a:r>
            <a:endParaRPr lang="en-US" dirty="0"/>
          </a:p>
        </p:txBody>
      </p:sp>
      <p:sp>
        <p:nvSpPr>
          <p:cNvPr id="3" name="Content Placeholder 2"/>
          <p:cNvSpPr>
            <a:spLocks noGrp="1"/>
          </p:cNvSpPr>
          <p:nvPr>
            <p:ph idx="1"/>
          </p:nvPr>
        </p:nvSpPr>
        <p:spPr/>
        <p:txBody>
          <a:bodyPr>
            <a:normAutofit fontScale="92500" lnSpcReduction="20000"/>
          </a:bodyPr>
          <a:lstStyle/>
          <a:p>
            <a:r>
              <a:rPr lang="en-US" dirty="0"/>
              <a:t>Cybersecurity has become a critical risk that every digital business must manage. </a:t>
            </a:r>
            <a:endParaRPr lang="en-US" dirty="0" smtClean="0"/>
          </a:p>
          <a:p>
            <a:pPr lvl="1"/>
            <a:r>
              <a:rPr lang="en-US" dirty="0" smtClean="0"/>
              <a:t>No </a:t>
            </a:r>
            <a:r>
              <a:rPr lang="en-US" dirty="0"/>
              <a:t>site can ever be completely secure, so the goal of security in the early phases of a new business is to focus on the simplest, most effective means of improving security, while at the same time being prepared to restore an up-to-date copy of a digital business site </a:t>
            </a:r>
            <a:r>
              <a:rPr lang="en-US" dirty="0" smtClean="0"/>
              <a:t>elsewhere.</a:t>
            </a:r>
            <a:endParaRPr lang="en-US" dirty="0"/>
          </a:p>
          <a:p>
            <a:r>
              <a:rPr lang="en-US" dirty="0"/>
              <a:t>For </a:t>
            </a:r>
            <a:r>
              <a:rPr lang="en-US" dirty="0" smtClean="0"/>
              <a:t>WordPress </a:t>
            </a:r>
            <a:r>
              <a:rPr lang="en-US" dirty="0" smtClean="0"/>
              <a:t>prototype sites, </a:t>
            </a:r>
            <a:r>
              <a:rPr lang="en-US" dirty="0"/>
              <a:t>the most important cybersecurity activities </a:t>
            </a:r>
            <a:r>
              <a:rPr lang="en-US" dirty="0" smtClean="0"/>
              <a:t>include: </a:t>
            </a:r>
          </a:p>
          <a:p>
            <a:pPr lvl="1"/>
            <a:r>
              <a:rPr lang="en-US" dirty="0" smtClean="0"/>
              <a:t>regular </a:t>
            </a:r>
            <a:r>
              <a:rPr lang="en-US" dirty="0"/>
              <a:t>software </a:t>
            </a:r>
            <a:r>
              <a:rPr lang="en-US" dirty="0" smtClean="0"/>
              <a:t>updates</a:t>
            </a:r>
          </a:p>
          <a:p>
            <a:pPr lvl="1"/>
            <a:r>
              <a:rPr lang="en-US" dirty="0" smtClean="0"/>
              <a:t>access </a:t>
            </a:r>
            <a:r>
              <a:rPr lang="en-US" dirty="0"/>
              <a:t>control and </a:t>
            </a:r>
            <a:r>
              <a:rPr lang="en-US" dirty="0" smtClean="0"/>
              <a:t>monitoring</a:t>
            </a:r>
          </a:p>
          <a:p>
            <a:pPr lvl="1"/>
            <a:r>
              <a:rPr lang="en-US" dirty="0" smtClean="0"/>
              <a:t>site backups</a:t>
            </a:r>
          </a:p>
          <a:p>
            <a:r>
              <a:rPr lang="en-US" dirty="0" smtClean="0"/>
              <a:t>Security </a:t>
            </a:r>
            <a:r>
              <a:rPr lang="en-US" dirty="0"/>
              <a:t>plugins are available that look for common security problems, and make recommendations for fixes.</a:t>
            </a:r>
          </a:p>
          <a:p>
            <a:endParaRPr lang="en-US" dirty="0"/>
          </a:p>
        </p:txBody>
      </p:sp>
    </p:spTree>
    <p:extLst>
      <p:ext uri="{BB962C8B-B14F-4D97-AF65-F5344CB8AC3E}">
        <p14:creationId xmlns:p14="http://schemas.microsoft.com/office/powerpoint/2010/main" val="703950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Software Updates</a:t>
            </a:r>
            <a:endParaRPr lang="en-US" dirty="0"/>
          </a:p>
        </p:txBody>
      </p:sp>
      <p:sp>
        <p:nvSpPr>
          <p:cNvPr id="3" name="Content Placeholder 2"/>
          <p:cNvSpPr>
            <a:spLocks noGrp="1"/>
          </p:cNvSpPr>
          <p:nvPr>
            <p:ph idx="1"/>
          </p:nvPr>
        </p:nvSpPr>
        <p:spPr/>
        <p:txBody>
          <a:bodyPr>
            <a:normAutofit/>
          </a:bodyPr>
          <a:lstStyle/>
          <a:p>
            <a:r>
              <a:rPr lang="en-US" dirty="0"/>
              <a:t>Because of the popularity of WordPress software, WordPress sites are frequently the target of automated hacking </a:t>
            </a:r>
            <a:r>
              <a:rPr lang="en-US" dirty="0" smtClean="0"/>
              <a:t>attempts. </a:t>
            </a:r>
          </a:p>
          <a:p>
            <a:pPr lvl="1"/>
            <a:r>
              <a:rPr lang="en-US" dirty="0" smtClean="0"/>
              <a:t>Attackers </a:t>
            </a:r>
            <a:r>
              <a:rPr lang="en-US" dirty="0"/>
              <a:t>try to log on, gain access to, or modify thousands of sites with simple attacks, hoping to find a site with an obvious or fairly basic security problem. </a:t>
            </a:r>
            <a:endParaRPr lang="en-US" dirty="0" smtClean="0"/>
          </a:p>
          <a:p>
            <a:r>
              <a:rPr lang="en-US" dirty="0" smtClean="0"/>
              <a:t>The single </a:t>
            </a:r>
            <a:r>
              <a:rPr lang="en-US" dirty="0"/>
              <a:t>most important security protection is to regularly update a site’s software. </a:t>
            </a:r>
            <a:endParaRPr lang="en-US" dirty="0" smtClean="0"/>
          </a:p>
          <a:p>
            <a:pPr lvl="1"/>
            <a:r>
              <a:rPr lang="en-US" dirty="0" smtClean="0"/>
              <a:t>If </a:t>
            </a:r>
            <a:r>
              <a:rPr lang="en-US" dirty="0"/>
              <a:t>the core WordPress software is not updated regularly, hackers can take advantage of known security problems with older versions. </a:t>
            </a:r>
            <a:endParaRPr lang="en-US" dirty="0" smtClean="0"/>
          </a:p>
          <a:p>
            <a:pPr lvl="1"/>
            <a:r>
              <a:rPr lang="en-US" dirty="0" smtClean="0"/>
              <a:t>Keep </a:t>
            </a:r>
            <a:r>
              <a:rPr lang="en-US" dirty="0"/>
              <a:t>plugins and themes regularly updated as well. </a:t>
            </a:r>
          </a:p>
        </p:txBody>
      </p:sp>
    </p:spTree>
    <p:extLst>
      <p:ext uri="{BB962C8B-B14F-4D97-AF65-F5344CB8AC3E}">
        <p14:creationId xmlns:p14="http://schemas.microsoft.com/office/powerpoint/2010/main" val="104800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any barriers to automatic software updates on your digital business site, such as customizations, themes, or plugin compatibility. </a:t>
            </a:r>
            <a:endParaRPr lang="en-US" dirty="0" smtClean="0"/>
          </a:p>
          <a:p>
            <a:r>
              <a:rPr lang="en-US" dirty="0" smtClean="0"/>
              <a:t>Describe </a:t>
            </a:r>
            <a:r>
              <a:rPr lang="en-US" dirty="0"/>
              <a:t>how you will </a:t>
            </a:r>
            <a:r>
              <a:rPr lang="en-US" dirty="0" smtClean="0"/>
              <a:t>manage these </a:t>
            </a:r>
            <a:r>
              <a:rPr lang="en-US" dirty="0"/>
              <a:t>concerns.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44672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Control and Monitoring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Popular </a:t>
            </a:r>
            <a:r>
              <a:rPr lang="en-US" dirty="0"/>
              <a:t>methods of access control include</a:t>
            </a:r>
            <a:r>
              <a:rPr lang="en-US" dirty="0" smtClean="0"/>
              <a:t>:</a:t>
            </a:r>
            <a:endParaRPr lang="en-US" dirty="0"/>
          </a:p>
          <a:p>
            <a:pPr lvl="1"/>
            <a:r>
              <a:rPr lang="en-US" dirty="0"/>
              <a:t>Using strong passwords and non-standard account names (not ‘admin’), and requiring password changes on a regular basis.</a:t>
            </a:r>
          </a:p>
          <a:p>
            <a:pPr lvl="1"/>
            <a:r>
              <a:rPr lang="en-US" dirty="0"/>
              <a:t>Monitoring login attempts, and limiting failed login attempts to a small number using a plugin. </a:t>
            </a:r>
            <a:endParaRPr lang="en-US" dirty="0" smtClean="0"/>
          </a:p>
          <a:p>
            <a:pPr lvl="1"/>
            <a:r>
              <a:rPr lang="en-US" dirty="0" smtClean="0"/>
              <a:t>Using </a:t>
            </a:r>
            <a:r>
              <a:rPr lang="en-US" dirty="0"/>
              <a:t>a firewall, either at the hosting service or with a security plugin, to block access attempts from particular IP addresses that are repeated sources of break-in attempts.</a:t>
            </a:r>
          </a:p>
          <a:p>
            <a:pPr lvl="1"/>
            <a:r>
              <a:rPr lang="en-US" dirty="0"/>
              <a:t>Using SSL certificates and the ‘https://’ version of site URLs. </a:t>
            </a:r>
          </a:p>
        </p:txBody>
      </p:sp>
    </p:spTree>
    <p:extLst>
      <p:ext uri="{BB962C8B-B14F-4D97-AF65-F5344CB8AC3E}">
        <p14:creationId xmlns:p14="http://schemas.microsoft.com/office/powerpoint/2010/main" val="672001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the two most important actions to be taken on your </a:t>
            </a:r>
            <a:r>
              <a:rPr lang="en-US" dirty="0" smtClean="0"/>
              <a:t>prototype site </a:t>
            </a:r>
            <a:r>
              <a:rPr lang="en-US" dirty="0"/>
              <a:t>for reducing unauthorized access to your digital business.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1048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Backups</a:t>
            </a:r>
            <a:endParaRPr lang="en-US" dirty="0"/>
          </a:p>
        </p:txBody>
      </p:sp>
      <p:sp>
        <p:nvSpPr>
          <p:cNvPr id="3" name="Content Placeholder 2"/>
          <p:cNvSpPr>
            <a:spLocks noGrp="1"/>
          </p:cNvSpPr>
          <p:nvPr>
            <p:ph idx="1"/>
          </p:nvPr>
        </p:nvSpPr>
        <p:spPr/>
        <p:txBody>
          <a:bodyPr>
            <a:normAutofit fontScale="85000" lnSpcReduction="10000"/>
          </a:bodyPr>
          <a:lstStyle/>
          <a:p>
            <a:r>
              <a:rPr lang="en-US" dirty="0"/>
              <a:t>If hackers do succeed at breaking into a business and infect it with malware, or otherwise deny you access to your own business, having a current backup copy of your site, and the ability to reinstall it, will allow your business to get up and running again quickly. </a:t>
            </a:r>
            <a:endParaRPr lang="en-US" dirty="0" smtClean="0"/>
          </a:p>
          <a:p>
            <a:pPr lvl="1"/>
            <a:r>
              <a:rPr lang="en-US" dirty="0" smtClean="0"/>
              <a:t>For </a:t>
            </a:r>
            <a:r>
              <a:rPr lang="en-US" dirty="0"/>
              <a:t>a site made up of web pages, the pages themselves can be backed up in the cloud, or a </a:t>
            </a:r>
            <a:r>
              <a:rPr lang="en-US" dirty="0" smtClean="0"/>
              <a:t>USB drive</a:t>
            </a:r>
            <a:r>
              <a:rPr lang="en-US" dirty="0"/>
              <a:t>, and later copied to a new server or web hosting account. </a:t>
            </a:r>
            <a:endParaRPr lang="en-US" dirty="0" smtClean="0"/>
          </a:p>
          <a:p>
            <a:r>
              <a:rPr lang="en-US" dirty="0" smtClean="0"/>
              <a:t>For </a:t>
            </a:r>
            <a:r>
              <a:rPr lang="en-US" dirty="0"/>
              <a:t>WordPress sites, a full backup includes hundreds of files: web pages, added themes, added plugins, media files, and user uploads. A WordPress site also includes a database which stores page and post content, user accounts, and other tables with information about the site. </a:t>
            </a:r>
            <a:endParaRPr lang="en-US" dirty="0" smtClean="0"/>
          </a:p>
          <a:p>
            <a:pPr lvl="1"/>
            <a:r>
              <a:rPr lang="en-US" dirty="0" smtClean="0"/>
              <a:t>A </a:t>
            </a:r>
            <a:r>
              <a:rPr lang="en-US" dirty="0"/>
              <a:t>good backup </a:t>
            </a:r>
            <a:r>
              <a:rPr lang="en-US" dirty="0" smtClean="0"/>
              <a:t>plugin will </a:t>
            </a:r>
            <a:r>
              <a:rPr lang="en-US" dirty="0"/>
              <a:t>automatically store all files and a copy of the database to a remote location. But just as importantly, a good plugin will easily reinstall the saved site at a new location</a:t>
            </a:r>
            <a:r>
              <a:rPr lang="en-US" dirty="0" smtClean="0"/>
              <a:t>.</a:t>
            </a:r>
            <a:endParaRPr lang="en-US" dirty="0"/>
          </a:p>
          <a:p>
            <a:r>
              <a:rPr lang="en-US" dirty="0" smtClean="0"/>
              <a:t>Practice </a:t>
            </a:r>
            <a:r>
              <a:rPr lang="en-US" dirty="0"/>
              <a:t>reinstalling a backup before disaster strikes.</a:t>
            </a:r>
          </a:p>
          <a:p>
            <a:endParaRPr lang="en-US" dirty="0"/>
          </a:p>
        </p:txBody>
      </p:sp>
    </p:spTree>
    <p:extLst>
      <p:ext uri="{BB962C8B-B14F-4D97-AF65-F5344CB8AC3E}">
        <p14:creationId xmlns:p14="http://schemas.microsoft.com/office/powerpoint/2010/main" val="121642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Backup and restore your digital business site to another location.</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8326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70000" lnSpcReduction="20000"/>
          </a:bodyPr>
          <a:lstStyle/>
          <a:p>
            <a:r>
              <a:rPr lang="en-US" dirty="0"/>
              <a:t>The major issues faced by a new digital business venture at launch include: legal and regulatory compliance, security and disaster recovery, technical performance, and custom development.</a:t>
            </a:r>
          </a:p>
          <a:p>
            <a:r>
              <a:rPr lang="en-US" dirty="0"/>
              <a:t>Basic legal protections, such as terms of service and clear privacy policies, reduce the likelihood of legal problems. </a:t>
            </a:r>
            <a:endParaRPr lang="en-US" dirty="0" smtClean="0"/>
          </a:p>
          <a:p>
            <a:pPr lvl="1"/>
            <a:r>
              <a:rPr lang="en-US" dirty="0" smtClean="0"/>
              <a:t>Intellectual </a:t>
            </a:r>
            <a:r>
              <a:rPr lang="en-US" dirty="0"/>
              <a:t>property law, particularly copyright and trademark, are important issues for site content creation, user contributions, and domain name selection.</a:t>
            </a:r>
          </a:p>
          <a:p>
            <a:r>
              <a:rPr lang="en-US" dirty="0"/>
              <a:t>Cybersecurity has become a critical risk for any digital business. </a:t>
            </a:r>
            <a:endParaRPr lang="en-US" dirty="0" smtClean="0"/>
          </a:p>
          <a:p>
            <a:pPr lvl="1"/>
            <a:r>
              <a:rPr lang="en-US" dirty="0" smtClean="0"/>
              <a:t>No </a:t>
            </a:r>
            <a:r>
              <a:rPr lang="en-US" dirty="0"/>
              <a:t>site can ever be completely secure, so the goal of security is to focus on the simplest, most effective means of improving security, while at the same time being prepared to restore from backup if an attack or ransom attempt causes irreparable harm.</a:t>
            </a:r>
          </a:p>
          <a:p>
            <a:r>
              <a:rPr lang="en-US" dirty="0"/>
              <a:t>This chapter discusses how to evaluate the technical performance of a digital business site, and presents options for more powerful deployment technologies as customer numbers grow.</a:t>
            </a:r>
          </a:p>
          <a:p>
            <a:r>
              <a:rPr lang="en-US" dirty="0"/>
              <a:t>Digital entrepreneurs have many options for managing the custom development of new themes, functions, code, and mobile apps as business needs become more complex</a:t>
            </a:r>
            <a:r>
              <a:rPr lang="en-US" dirty="0" smtClean="0"/>
              <a:t>.</a:t>
            </a:r>
            <a:endParaRPr lang="en-US" dirty="0"/>
          </a:p>
        </p:txBody>
      </p:sp>
    </p:spTree>
    <p:extLst>
      <p:ext uri="{BB962C8B-B14F-4D97-AF65-F5344CB8AC3E}">
        <p14:creationId xmlns:p14="http://schemas.microsoft.com/office/powerpoint/2010/main" val="131170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Performance</a:t>
            </a:r>
            <a:endParaRPr lang="en-US" dirty="0"/>
          </a:p>
        </p:txBody>
      </p:sp>
      <p:sp>
        <p:nvSpPr>
          <p:cNvPr id="3" name="Content Placeholder 2"/>
          <p:cNvSpPr>
            <a:spLocks noGrp="1"/>
          </p:cNvSpPr>
          <p:nvPr>
            <p:ph idx="1"/>
          </p:nvPr>
        </p:nvSpPr>
        <p:spPr/>
        <p:txBody>
          <a:bodyPr>
            <a:normAutofit fontScale="70000" lnSpcReduction="20000"/>
          </a:bodyPr>
          <a:lstStyle/>
          <a:p>
            <a:r>
              <a:rPr lang="en-US" dirty="0"/>
              <a:t>As visitor numbers grow from the hundreds to the thousands, tens of thousands, and beyond, the performance of digital business sites can degrade to the point where potential customers are discouraged, and disappear. </a:t>
            </a:r>
            <a:endParaRPr lang="en-US" dirty="0" smtClean="0"/>
          </a:p>
          <a:p>
            <a:pPr lvl="1"/>
            <a:r>
              <a:rPr lang="en-US" dirty="0" smtClean="0"/>
              <a:t>Every </a:t>
            </a:r>
            <a:r>
              <a:rPr lang="en-US" dirty="0"/>
              <a:t>extra second of page loading time increases the chances of a bounce, and lowers the conversion rate</a:t>
            </a:r>
            <a:r>
              <a:rPr lang="en-US" dirty="0" smtClean="0"/>
              <a:t>.</a:t>
            </a:r>
            <a:endParaRPr lang="en-US" dirty="0"/>
          </a:p>
          <a:p>
            <a:r>
              <a:rPr lang="en-US" dirty="0"/>
              <a:t>A good first step is to evaluate the performance of your digital business. </a:t>
            </a:r>
            <a:endParaRPr lang="en-US" dirty="0" smtClean="0"/>
          </a:p>
          <a:p>
            <a:pPr lvl="1"/>
            <a:r>
              <a:rPr lang="en-US" dirty="0" smtClean="0"/>
              <a:t>Loading </a:t>
            </a:r>
            <a:r>
              <a:rPr lang="en-US" dirty="0"/>
              <a:t>speed problems are easily found by using the site, but the ‘Site Speed’ reports under ‘BEHAVIOR’ in Google Analytics provide more systematic data about which pages are the slowest. </a:t>
            </a:r>
            <a:endParaRPr lang="en-US" dirty="0" smtClean="0"/>
          </a:p>
          <a:p>
            <a:r>
              <a:rPr lang="en-US" dirty="0" smtClean="0"/>
              <a:t>Web </a:t>
            </a:r>
            <a:r>
              <a:rPr lang="en-US" dirty="0"/>
              <a:t>pages with many high resolution images, and with many pieces of code that call other software services, are often the slowest. </a:t>
            </a:r>
            <a:endParaRPr lang="en-US" dirty="0" smtClean="0"/>
          </a:p>
          <a:p>
            <a:pPr lvl="1"/>
            <a:r>
              <a:rPr lang="en-US" dirty="0" smtClean="0"/>
              <a:t>Large </a:t>
            </a:r>
            <a:r>
              <a:rPr lang="en-US" dirty="0"/>
              <a:t>images can be resized to a lower resolution, using freely available photo editing tools, with little or no visual difference on typical screens.  </a:t>
            </a:r>
          </a:p>
          <a:p>
            <a:r>
              <a:rPr lang="en-US" dirty="0"/>
              <a:t>Sites built using WordPress and other content management software can be slow because each page is dynamically generated. </a:t>
            </a:r>
            <a:endParaRPr lang="en-US" dirty="0" smtClean="0"/>
          </a:p>
          <a:p>
            <a:pPr lvl="1"/>
            <a:r>
              <a:rPr lang="en-US" dirty="0" smtClean="0"/>
              <a:t>To </a:t>
            </a:r>
            <a:r>
              <a:rPr lang="en-US" dirty="0"/>
              <a:t>speed up response times, a page can be copied into a cache (pronounced ‘cash’) after it is generated. A cache is a short term storage area. </a:t>
            </a:r>
          </a:p>
        </p:txBody>
      </p:sp>
    </p:spTree>
    <p:extLst>
      <p:ext uri="{BB962C8B-B14F-4D97-AF65-F5344CB8AC3E}">
        <p14:creationId xmlns:p14="http://schemas.microsoft.com/office/powerpoint/2010/main" val="1829184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Evaluate whether the performance of your digital business site is currently adequate.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47127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Identify </a:t>
            </a:r>
            <a:r>
              <a:rPr lang="en-US" dirty="0" smtClean="0"/>
              <a:t>two important </a:t>
            </a:r>
            <a:r>
              <a:rPr lang="en-US" dirty="0"/>
              <a:t>changes that will improve the performance of your digital business site. </a:t>
            </a:r>
            <a:endParaRPr lang="en-US" dirty="0" smtClean="0"/>
          </a:p>
          <a:p>
            <a:r>
              <a:rPr lang="en-US" dirty="0" smtClean="0"/>
              <a:t>Implement </a:t>
            </a:r>
            <a:r>
              <a:rPr lang="en-US" dirty="0"/>
              <a:t>those changes.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4801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Upgrades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dirty="0"/>
              <a:t>shared hosting technology </a:t>
            </a:r>
            <a:r>
              <a:rPr lang="en-US" dirty="0" smtClean="0"/>
              <a:t>used </a:t>
            </a:r>
            <a:r>
              <a:rPr lang="en-US" dirty="0"/>
              <a:t>for prototyping is cheap and relatively user friendly, but it is not high performance. </a:t>
            </a:r>
            <a:endParaRPr lang="en-US" dirty="0" smtClean="0"/>
          </a:p>
          <a:p>
            <a:r>
              <a:rPr lang="en-US" dirty="0" smtClean="0"/>
              <a:t>Once </a:t>
            </a:r>
            <a:r>
              <a:rPr lang="en-US" dirty="0"/>
              <a:t>a digital business goes beyond a few thousand monthly visitors, simultaneous user requests can really slow down a shared server, especially when the server is being shared with 50 or 100 other sites</a:t>
            </a:r>
            <a:r>
              <a:rPr lang="en-US" dirty="0" smtClean="0"/>
              <a:t>.</a:t>
            </a:r>
            <a:endParaRPr lang="en-US" dirty="0"/>
          </a:p>
          <a:p>
            <a:r>
              <a:rPr lang="en-US" dirty="0"/>
              <a:t>The next level up in performance is Virtual Private Server (VPS) web hosting. </a:t>
            </a:r>
            <a:endParaRPr lang="en-US" dirty="0" smtClean="0"/>
          </a:p>
          <a:p>
            <a:pPr lvl="1"/>
            <a:r>
              <a:rPr lang="en-US" dirty="0" smtClean="0"/>
              <a:t>An </a:t>
            </a:r>
            <a:r>
              <a:rPr lang="en-US" dirty="0"/>
              <a:t>advantage is that many shared hosting services offer an easy migration path to a VPS upgrade, taking care of many of the installation details. </a:t>
            </a:r>
            <a:endParaRPr lang="en-US" dirty="0" smtClean="0"/>
          </a:p>
          <a:p>
            <a:pPr lvl="1"/>
            <a:r>
              <a:rPr lang="en-US" dirty="0" smtClean="0"/>
              <a:t>A </a:t>
            </a:r>
            <a:r>
              <a:rPr lang="en-US" dirty="0"/>
              <a:t>downside is that VPS hosting often assumes that the account owner is comfortable with command lines and basic systems administration tasks.  </a:t>
            </a:r>
          </a:p>
          <a:p>
            <a:r>
              <a:rPr lang="en-US" dirty="0"/>
              <a:t>A different pathway for server growth, taken by many high-growth technology startups, is to use cloud-based services. </a:t>
            </a:r>
            <a:endParaRPr lang="en-US" dirty="0" smtClean="0"/>
          </a:p>
          <a:p>
            <a:pPr lvl="1"/>
            <a:r>
              <a:rPr lang="en-US" dirty="0" smtClean="0"/>
              <a:t>With </a:t>
            </a:r>
            <a:r>
              <a:rPr lang="en-US" dirty="0"/>
              <a:t>cloud services, servers can be rented by the minute or hour, dynamically adjusting server capacity depending on demand. </a:t>
            </a:r>
            <a:endParaRPr lang="en-US" dirty="0" smtClean="0"/>
          </a:p>
          <a:p>
            <a:pPr lvl="1"/>
            <a:r>
              <a:rPr lang="en-US" dirty="0" smtClean="0"/>
              <a:t>Cloud </a:t>
            </a:r>
            <a:r>
              <a:rPr lang="en-US" dirty="0"/>
              <a:t>services have become easier to use over time, especially with the addition of cloud VPS services such as Amazon </a:t>
            </a:r>
            <a:r>
              <a:rPr lang="en-US" dirty="0" err="1"/>
              <a:t>Lightsail</a:t>
            </a:r>
            <a:r>
              <a:rPr lang="en-US" dirty="0"/>
              <a:t>. </a:t>
            </a:r>
          </a:p>
        </p:txBody>
      </p:sp>
    </p:spTree>
    <p:extLst>
      <p:ext uri="{BB962C8B-B14F-4D97-AF65-F5344CB8AC3E}">
        <p14:creationId xmlns:p14="http://schemas.microsoft.com/office/powerpoint/2010/main" val="1412489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Estimate the number of visitors to your digital business site that will require a switch to different server technology. </a:t>
            </a:r>
            <a:endParaRPr lang="en-US" dirty="0" smtClean="0"/>
          </a:p>
          <a:p>
            <a:r>
              <a:rPr lang="en-US" dirty="0" smtClean="0"/>
              <a:t>Find </a:t>
            </a:r>
            <a:r>
              <a:rPr lang="en-US" dirty="0"/>
              <a:t>the monthly cost of that technology upgrade, and discuss any barriers to making the transition.</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554389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 and Mobile Development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Simple </a:t>
            </a:r>
            <a:r>
              <a:rPr lang="en-US" dirty="0"/>
              <a:t>services such as shared web hosting, and freely available software code such as WordPress, allow beginners to create a sophisticated online presence. </a:t>
            </a:r>
            <a:endParaRPr lang="en-US" dirty="0" smtClean="0"/>
          </a:p>
          <a:p>
            <a:r>
              <a:rPr lang="en-US" dirty="0" smtClean="0"/>
              <a:t>However</a:t>
            </a:r>
            <a:r>
              <a:rPr lang="en-US" dirty="0"/>
              <a:t>, at some point, existing plugins and themes may not be enough. </a:t>
            </a:r>
            <a:endParaRPr lang="en-US" dirty="0" smtClean="0"/>
          </a:p>
          <a:p>
            <a:pPr lvl="1"/>
            <a:r>
              <a:rPr lang="en-US" dirty="0" smtClean="0"/>
              <a:t>More </a:t>
            </a:r>
            <a:r>
              <a:rPr lang="en-US" dirty="0"/>
              <a:t>complex automation, more sophisticated use of data, more sophisticated interfaces to other services such as machine learning, or the making of an iOS or Android mobile app, all require custom coding. </a:t>
            </a:r>
            <a:endParaRPr lang="en-US" dirty="0" smtClean="0"/>
          </a:p>
          <a:p>
            <a:pPr lvl="1"/>
            <a:r>
              <a:rPr lang="en-US" dirty="0" smtClean="0"/>
              <a:t>At </a:t>
            </a:r>
            <a:r>
              <a:rPr lang="en-US" dirty="0"/>
              <a:t>this stage, it is time for the entrepreneur to either learn some coding on their own, bring in a technical partner, or explore hiring a freelancer for custom software development</a:t>
            </a:r>
            <a:r>
              <a:rPr lang="en-US" dirty="0" smtClean="0"/>
              <a:t>.</a:t>
            </a:r>
            <a:endParaRPr lang="en-US" dirty="0"/>
          </a:p>
          <a:p>
            <a:r>
              <a:rPr lang="en-US" dirty="0"/>
              <a:t>Mobile apps are often first on the custom development wish list. </a:t>
            </a:r>
            <a:endParaRPr lang="en-US" dirty="0" smtClean="0"/>
          </a:p>
          <a:p>
            <a:pPr lvl="1"/>
            <a:r>
              <a:rPr lang="en-US" dirty="0" smtClean="0"/>
              <a:t>A </a:t>
            </a:r>
            <a:r>
              <a:rPr lang="en-US" dirty="0"/>
              <a:t>WordPress prototype site uses standard web technologies such as responsive CSS to automatically adjust a user interface to different screen sizes, providing a mobile experience that feels somewhat like a native mobile app. </a:t>
            </a:r>
            <a:endParaRPr lang="en-US" dirty="0" smtClean="0"/>
          </a:p>
          <a:p>
            <a:r>
              <a:rPr lang="en-US" dirty="0" smtClean="0"/>
              <a:t>The </a:t>
            </a:r>
            <a:r>
              <a:rPr lang="en-US" dirty="0"/>
              <a:t>advantages of a true mobile app, if it is downloaded by a potential customer, are that it is likely be used more often, and can take advantage of more information, features, and gestures available on a user’s phone. </a:t>
            </a:r>
            <a:endParaRPr lang="en-US" dirty="0" smtClean="0"/>
          </a:p>
          <a:p>
            <a:pPr lvl="1"/>
            <a:r>
              <a:rPr lang="en-US" dirty="0" smtClean="0"/>
              <a:t>Native </a:t>
            </a:r>
            <a:r>
              <a:rPr lang="en-US" dirty="0"/>
              <a:t>mobile apps must be coded in either the Swift language for Apple iOS, or the variant of Java used on Android devices. </a:t>
            </a:r>
            <a:r>
              <a:rPr lang="en-US" dirty="0" smtClean="0"/>
              <a:t>Cross-platform development platforms are also an option.</a:t>
            </a:r>
          </a:p>
          <a:p>
            <a:r>
              <a:rPr lang="en-US" dirty="0" smtClean="0"/>
              <a:t>Services </a:t>
            </a:r>
            <a:r>
              <a:rPr lang="en-US" dirty="0"/>
              <a:t>exist for converting an existing WordPress site into a mobile app; they are fairly basic, but if an instant mobile app is a must they can be useful</a:t>
            </a:r>
            <a:r>
              <a:rPr lang="en-US" dirty="0" smtClean="0"/>
              <a:t>.</a:t>
            </a:r>
            <a:endParaRPr lang="en-US" dirty="0"/>
          </a:p>
          <a:p>
            <a:r>
              <a:rPr lang="en-US" dirty="0"/>
              <a:t>A typical mobile app, however, will require custom coding. </a:t>
            </a:r>
          </a:p>
        </p:txBody>
      </p:sp>
    </p:spTree>
    <p:extLst>
      <p:ext uri="{BB962C8B-B14F-4D97-AF65-F5344CB8AC3E}">
        <p14:creationId xmlns:p14="http://schemas.microsoft.com/office/powerpoint/2010/main" val="428104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Evaluate the quality of the mobile experience on your digital business site. </a:t>
            </a:r>
            <a:endParaRPr lang="en-US" dirty="0" smtClean="0"/>
          </a:p>
          <a:p>
            <a:r>
              <a:rPr lang="en-US" dirty="0" smtClean="0"/>
              <a:t>Discuss </a:t>
            </a:r>
            <a:r>
              <a:rPr lang="en-US" dirty="0"/>
              <a:t>whether any further actions to improve the mobile experience are required.</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1640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Engaging Freelancers</a:t>
            </a:r>
            <a:endParaRPr lang="en-US" dirty="0"/>
          </a:p>
        </p:txBody>
      </p:sp>
      <p:sp>
        <p:nvSpPr>
          <p:cNvPr id="3" name="Content Placeholder 2"/>
          <p:cNvSpPr>
            <a:spLocks noGrp="1"/>
          </p:cNvSpPr>
          <p:nvPr>
            <p:ph idx="1"/>
          </p:nvPr>
        </p:nvSpPr>
        <p:spPr/>
        <p:txBody>
          <a:bodyPr>
            <a:normAutofit fontScale="55000" lnSpcReduction="20000"/>
          </a:bodyPr>
          <a:lstStyle/>
          <a:p>
            <a:r>
              <a:rPr lang="en-US" dirty="0"/>
              <a:t>Many online marketplaces offer freelance technical services. </a:t>
            </a:r>
            <a:endParaRPr lang="en-US" dirty="0" smtClean="0"/>
          </a:p>
          <a:p>
            <a:pPr lvl="1"/>
            <a:r>
              <a:rPr lang="en-US" dirty="0" smtClean="0"/>
              <a:t>General </a:t>
            </a:r>
            <a:r>
              <a:rPr lang="en-US" dirty="0"/>
              <a:t>purpose sites such as </a:t>
            </a:r>
            <a:r>
              <a:rPr lang="en-US" dirty="0" err="1"/>
              <a:t>Upwork</a:t>
            </a:r>
            <a:r>
              <a:rPr lang="en-US" dirty="0"/>
              <a:t> allow entrepreneurs to search for freelancers themselves, and make bids for projects. Services such as </a:t>
            </a:r>
            <a:r>
              <a:rPr lang="en-US" dirty="0" err="1"/>
              <a:t>Toptal</a:t>
            </a:r>
            <a:r>
              <a:rPr lang="en-US" dirty="0"/>
              <a:t> try to match a general description of the work needed with an appropriate freelancer. Some freelance sites are specific to particular technologies or platforms, such as </a:t>
            </a:r>
            <a:r>
              <a:rPr lang="en-US" dirty="0" err="1"/>
              <a:t>Codeable.io</a:t>
            </a:r>
            <a:r>
              <a:rPr lang="en-US" dirty="0"/>
              <a:t> for custom WordPress development</a:t>
            </a:r>
            <a:r>
              <a:rPr lang="en-US" dirty="0" smtClean="0"/>
              <a:t>.</a:t>
            </a:r>
            <a:endParaRPr lang="en-US" dirty="0"/>
          </a:p>
          <a:p>
            <a:r>
              <a:rPr lang="en-US" dirty="0"/>
              <a:t>In the search for a freelancer, look at their portfolio and testimonials from previous projects that are similar to </a:t>
            </a:r>
            <a:r>
              <a:rPr lang="en-US" dirty="0" smtClean="0"/>
              <a:t>yours. </a:t>
            </a:r>
          </a:p>
          <a:p>
            <a:pPr lvl="1"/>
            <a:r>
              <a:rPr lang="en-US" dirty="0" smtClean="0"/>
              <a:t>Some </a:t>
            </a:r>
            <a:r>
              <a:rPr lang="en-US" dirty="0"/>
              <a:t>entrepreneurs will do a brief interview with technology specific questions, or if there’s time engage a freelancer on a small test project first</a:t>
            </a:r>
            <a:r>
              <a:rPr lang="en-US" dirty="0" smtClean="0"/>
              <a:t>.</a:t>
            </a:r>
            <a:endParaRPr lang="en-US" dirty="0"/>
          </a:p>
          <a:p>
            <a:r>
              <a:rPr lang="en-US" dirty="0"/>
              <a:t>Before engaging a freelancer, it helps to be familiar with the basics of contract law and project management. </a:t>
            </a:r>
            <a:endParaRPr lang="en-US" dirty="0" smtClean="0"/>
          </a:p>
          <a:p>
            <a:pPr lvl="1"/>
            <a:r>
              <a:rPr lang="en-US" dirty="0" smtClean="0"/>
              <a:t>Get </a:t>
            </a:r>
            <a:r>
              <a:rPr lang="en-US" dirty="0"/>
              <a:t>everything in </a:t>
            </a:r>
            <a:r>
              <a:rPr lang="en-US" dirty="0" smtClean="0"/>
              <a:t>writing. </a:t>
            </a:r>
            <a:r>
              <a:rPr lang="en-US" dirty="0"/>
              <a:t>Be as specific as you can about the technical requirements of the project, and try to anticipate problems before they </a:t>
            </a:r>
            <a:r>
              <a:rPr lang="en-US" dirty="0" smtClean="0"/>
              <a:t>arise. </a:t>
            </a:r>
          </a:p>
          <a:p>
            <a:r>
              <a:rPr lang="en-US" dirty="0" smtClean="0"/>
              <a:t>Additional </a:t>
            </a:r>
            <a:r>
              <a:rPr lang="en-US" dirty="0"/>
              <a:t>considerations for freelancer contracts include</a:t>
            </a:r>
            <a:r>
              <a:rPr lang="en-US" dirty="0" smtClean="0"/>
              <a:t>:</a:t>
            </a:r>
            <a:endParaRPr lang="en-US" dirty="0"/>
          </a:p>
          <a:p>
            <a:pPr lvl="1"/>
            <a:r>
              <a:rPr lang="en-US" dirty="0"/>
              <a:t>Transferring ownership of any work to you, the entrepreneur. Make it clear that the work is ‘made for hire’ so that you own the intellectual property.</a:t>
            </a:r>
          </a:p>
          <a:p>
            <a:pPr lvl="1"/>
            <a:r>
              <a:rPr lang="en-US" dirty="0"/>
              <a:t>Do not pay up front all at once. Have milestones and phase the payments. Include termination provisions that will cancel the contract if certain conditions are not met.</a:t>
            </a:r>
          </a:p>
          <a:p>
            <a:pPr lvl="1"/>
            <a:r>
              <a:rPr lang="en-US" dirty="0"/>
              <a:t>Specify the project in as much objective detail as possible. Try to divide into smaller projects to keep the scope focused.</a:t>
            </a:r>
          </a:p>
          <a:p>
            <a:pPr lvl="1"/>
            <a:r>
              <a:rPr lang="en-US" dirty="0"/>
              <a:t>Agree on what maintenance the freelancer is willing to do, if any</a:t>
            </a:r>
            <a:r>
              <a:rPr lang="en-US" dirty="0" smtClean="0"/>
              <a:t>.</a:t>
            </a:r>
            <a:endParaRPr lang="en-US" dirty="0"/>
          </a:p>
          <a:p>
            <a:r>
              <a:rPr lang="en-US" dirty="0"/>
              <a:t>The more an entrepreneur understands about the details of their own business and technology, the better their project management skills will be. </a:t>
            </a:r>
            <a:endParaRPr lang="en-US" dirty="0" smtClean="0"/>
          </a:p>
          <a:p>
            <a:pPr lvl="1"/>
            <a:r>
              <a:rPr lang="en-US" dirty="0" smtClean="0"/>
              <a:t>If </a:t>
            </a:r>
            <a:r>
              <a:rPr lang="en-US" dirty="0"/>
              <a:t>an entrepreneur, or someone on their team, cannot evaluate the technical quality of the work, it will be difficult to manage freelance work effectively</a:t>
            </a:r>
            <a:r>
              <a:rPr lang="en-US" dirty="0" smtClean="0"/>
              <a:t>.</a:t>
            </a:r>
            <a:endParaRPr lang="en-US" dirty="0"/>
          </a:p>
        </p:txBody>
      </p:sp>
    </p:spTree>
    <p:extLst>
      <p:ext uri="{BB962C8B-B14F-4D97-AF65-F5344CB8AC3E}">
        <p14:creationId xmlns:p14="http://schemas.microsoft.com/office/powerpoint/2010/main" val="1203690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proposal for a custom development or design project that will improve your digital business. </a:t>
            </a:r>
            <a:endParaRPr lang="en-US" dirty="0" smtClean="0"/>
          </a:p>
          <a:p>
            <a:r>
              <a:rPr lang="en-US" dirty="0" smtClean="0"/>
              <a:t>Find </a:t>
            </a:r>
            <a:r>
              <a:rPr lang="en-US" dirty="0"/>
              <a:t>at least two service providers online that might be appropriate for your project, and estimate the time and cost.</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98944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 Question </a:t>
            </a:r>
            <a:endParaRPr lang="en-US" dirty="0"/>
          </a:p>
        </p:txBody>
      </p:sp>
      <p:sp>
        <p:nvSpPr>
          <p:cNvPr id="3" name="Content Placeholder 2"/>
          <p:cNvSpPr>
            <a:spLocks noGrp="1"/>
          </p:cNvSpPr>
          <p:nvPr>
            <p:ph idx="1"/>
          </p:nvPr>
        </p:nvSpPr>
        <p:spPr/>
        <p:txBody>
          <a:bodyPr/>
          <a:lstStyle/>
          <a:p>
            <a:r>
              <a:rPr lang="en-US" dirty="0" smtClean="0"/>
              <a:t>Would your </a:t>
            </a:r>
            <a:r>
              <a:rPr lang="en-US" dirty="0"/>
              <a:t>digital business would benefit from having a technical partner as a co-founder or </a:t>
            </a:r>
            <a:r>
              <a:rPr lang="en-US" dirty="0" smtClean="0"/>
              <a:t>employee? </a:t>
            </a:r>
          </a:p>
          <a:p>
            <a:r>
              <a:rPr lang="en-US" dirty="0" smtClean="0"/>
              <a:t>If </a:t>
            </a:r>
            <a:r>
              <a:rPr lang="en-US" dirty="0"/>
              <a:t>so, </a:t>
            </a:r>
            <a:r>
              <a:rPr lang="en-US" dirty="0" smtClean="0"/>
              <a:t>how </a:t>
            </a:r>
            <a:r>
              <a:rPr lang="en-US" dirty="0"/>
              <a:t>easy or difficult it will be to find a suitable </a:t>
            </a:r>
            <a:r>
              <a:rPr lang="en-US" dirty="0" smtClean="0"/>
              <a:t>partner? How </a:t>
            </a:r>
            <a:r>
              <a:rPr lang="en-US" dirty="0"/>
              <a:t>much of an equity stake might be required to attract their </a:t>
            </a:r>
            <a:r>
              <a:rPr lang="en-US" dirty="0" smtClean="0"/>
              <a:t>interest?</a:t>
            </a:r>
            <a:endParaRPr lang="en-US" dirty="0"/>
          </a:p>
        </p:txBody>
      </p:sp>
      <p:sp>
        <p:nvSpPr>
          <p:cNvPr id="4" name="Action Button: Help 3">
            <a:hlinkClick r:id="" action="ppaction://noaction" highlightClick="1"/>
          </p:cNvPr>
          <p:cNvSpPr/>
          <p:nvPr/>
        </p:nvSpPr>
        <p:spPr>
          <a:xfrm>
            <a:off x="10311384" y="506698"/>
            <a:ext cx="1042416" cy="1042416"/>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6528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Launching a New Digital Business</a:t>
            </a:r>
            <a:endParaRPr lang="en-US" dirty="0"/>
          </a:p>
        </p:txBody>
      </p:sp>
      <p:sp>
        <p:nvSpPr>
          <p:cNvPr id="3" name="Content Placeholder 2"/>
          <p:cNvSpPr>
            <a:spLocks noGrp="1"/>
          </p:cNvSpPr>
          <p:nvPr>
            <p:ph idx="1"/>
          </p:nvPr>
        </p:nvSpPr>
        <p:spPr/>
        <p:txBody>
          <a:bodyPr>
            <a:normAutofit fontScale="85000" lnSpcReduction="20000"/>
          </a:bodyPr>
          <a:lstStyle/>
          <a:p>
            <a:r>
              <a:rPr lang="en-US" dirty="0"/>
              <a:t>With the heavy use of Minimal Viable Products (MVPs) and experimentation, </a:t>
            </a:r>
            <a:r>
              <a:rPr lang="en-US" dirty="0" smtClean="0"/>
              <a:t>it can be a little unclear when a new digital business is actually ‘launched’. </a:t>
            </a:r>
          </a:p>
          <a:p>
            <a:r>
              <a:rPr lang="en-US" dirty="0" smtClean="0"/>
              <a:t>A </a:t>
            </a:r>
            <a:r>
              <a:rPr lang="en-US" dirty="0"/>
              <a:t>new digital business shares many of the same concerns as any startup in the physical </a:t>
            </a:r>
            <a:r>
              <a:rPr lang="en-US" dirty="0" smtClean="0"/>
              <a:t>world, including: </a:t>
            </a:r>
            <a:endParaRPr lang="en-US" dirty="0" smtClean="0"/>
          </a:p>
          <a:p>
            <a:pPr lvl="1"/>
            <a:r>
              <a:rPr lang="en-US" dirty="0" smtClean="0"/>
              <a:t>assembling </a:t>
            </a:r>
            <a:r>
              <a:rPr lang="en-US" dirty="0"/>
              <a:t>the right team, naming a business, deciding on ownership structure, paying taxes, hiring employees, keeping the books, raising money, building a brand, and promoting the business through offline channels. </a:t>
            </a:r>
            <a:endParaRPr lang="en-US" dirty="0" smtClean="0"/>
          </a:p>
          <a:p>
            <a:r>
              <a:rPr lang="en-US" dirty="0" smtClean="0"/>
              <a:t>The </a:t>
            </a:r>
            <a:r>
              <a:rPr lang="en-US" dirty="0"/>
              <a:t>focus of this chapter are four important topics where digital business startups face unique challenges and </a:t>
            </a:r>
            <a:r>
              <a:rPr lang="en-US" dirty="0" smtClean="0"/>
              <a:t>risks: </a:t>
            </a:r>
          </a:p>
          <a:p>
            <a:pPr lvl="1"/>
            <a:r>
              <a:rPr lang="en-US" dirty="0" smtClean="0"/>
              <a:t>legal issues</a:t>
            </a:r>
          </a:p>
          <a:p>
            <a:pPr lvl="1"/>
            <a:r>
              <a:rPr lang="en-US" dirty="0" smtClean="0"/>
              <a:t>cybersecurity</a:t>
            </a:r>
          </a:p>
          <a:p>
            <a:pPr lvl="1"/>
            <a:r>
              <a:rPr lang="en-US" dirty="0" smtClean="0"/>
              <a:t>technical </a:t>
            </a:r>
            <a:r>
              <a:rPr lang="en-US" dirty="0"/>
              <a:t>performance and </a:t>
            </a:r>
            <a:r>
              <a:rPr lang="en-US" dirty="0" smtClean="0"/>
              <a:t>operations</a:t>
            </a:r>
          </a:p>
          <a:p>
            <a:pPr lvl="1"/>
            <a:r>
              <a:rPr lang="en-US" dirty="0" smtClean="0"/>
              <a:t>custom development</a:t>
            </a:r>
            <a:endParaRPr lang="en-US" dirty="0"/>
          </a:p>
        </p:txBody>
      </p:sp>
    </p:spTree>
    <p:extLst>
      <p:ext uri="{BB962C8B-B14F-4D97-AF65-F5344CB8AC3E}">
        <p14:creationId xmlns:p14="http://schemas.microsoft.com/office/powerpoint/2010/main" val="7615288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Congratulations! Next Steps From Here</a:t>
            </a:r>
            <a:endParaRPr lang="en-US" dirty="0"/>
          </a:p>
        </p:txBody>
      </p:sp>
      <p:sp>
        <p:nvSpPr>
          <p:cNvPr id="3" name="Content Placeholder 2"/>
          <p:cNvSpPr>
            <a:spLocks noGrp="1"/>
          </p:cNvSpPr>
          <p:nvPr>
            <p:ph idx="1"/>
          </p:nvPr>
        </p:nvSpPr>
        <p:spPr/>
        <p:txBody>
          <a:bodyPr>
            <a:noAutofit/>
          </a:bodyPr>
          <a:lstStyle/>
          <a:p>
            <a:r>
              <a:rPr lang="en-US" sz="1800" dirty="0" smtClean="0"/>
              <a:t>Congratulations! </a:t>
            </a:r>
            <a:r>
              <a:rPr lang="en-US" sz="1800" dirty="0"/>
              <a:t>This has been a whirlwind tour of the digital entrepreneurship world. We have only barely scratched the surface of what it possible. </a:t>
            </a:r>
            <a:endParaRPr lang="en-US" sz="1800" dirty="0" smtClean="0"/>
          </a:p>
          <a:p>
            <a:r>
              <a:rPr lang="en-US" sz="1800" dirty="0" smtClean="0"/>
              <a:t>Each </a:t>
            </a:r>
            <a:r>
              <a:rPr lang="en-US" sz="1800" dirty="0"/>
              <a:t>one of the chapter topics could be a whole course by itself, or a whole career specialization. There are </a:t>
            </a:r>
            <a:r>
              <a:rPr lang="en-US" sz="1800" dirty="0" smtClean="0"/>
              <a:t>many </a:t>
            </a:r>
            <a:r>
              <a:rPr lang="en-US" sz="1800" dirty="0"/>
              <a:t>ways to develop your digital entrepreneurship skills further from here</a:t>
            </a:r>
            <a:r>
              <a:rPr lang="en-US" sz="1800" dirty="0" smtClean="0"/>
              <a:t>:</a:t>
            </a:r>
            <a:endParaRPr lang="en-US" sz="1800" dirty="0"/>
          </a:p>
          <a:p>
            <a:pPr lvl="1"/>
            <a:r>
              <a:rPr lang="en-US" sz="1400" dirty="0"/>
              <a:t>DESIGN: Learning more about how to generate great digital business ideas, find new customer needs, and how to turn ideas into specific design for testing.</a:t>
            </a:r>
          </a:p>
          <a:p>
            <a:pPr lvl="1"/>
            <a:r>
              <a:rPr lang="en-US" sz="1400" dirty="0"/>
              <a:t>CODING: Getting stronger at building prototypes and apps, by learning web design and new programming languages.</a:t>
            </a:r>
          </a:p>
          <a:p>
            <a:pPr lvl="1"/>
            <a:r>
              <a:rPr lang="en-US" sz="1400" dirty="0"/>
              <a:t>UX: Learning more about UX—user experience, usability testing, use cases, and customer journeys.</a:t>
            </a:r>
          </a:p>
          <a:p>
            <a:pPr lvl="1"/>
            <a:r>
              <a:rPr lang="en-US" sz="1400" dirty="0"/>
              <a:t>ANALYTICS: Becoming an expert at web analytics analysis and implementation.</a:t>
            </a:r>
          </a:p>
          <a:p>
            <a:pPr lvl="1"/>
            <a:r>
              <a:rPr lang="en-US" sz="1400" dirty="0"/>
              <a:t>DIGITAL MARKETING: Building skills in customer acquisition and digital marketing—including search optimization, social media marketing, paid advertising campaigns, and email marketing.</a:t>
            </a:r>
          </a:p>
          <a:p>
            <a:pPr lvl="1"/>
            <a:r>
              <a:rPr lang="en-US" sz="1400" dirty="0"/>
              <a:t>EXPERTISE: Becoming an expert in a particular product market or subject area, and translating that expertise into digital content that builds a professional reputation</a:t>
            </a:r>
            <a:r>
              <a:rPr lang="en-US" sz="1400" dirty="0" smtClean="0"/>
              <a:t>.</a:t>
            </a:r>
            <a:endParaRPr lang="en-US" sz="1400" dirty="0"/>
          </a:p>
          <a:p>
            <a:r>
              <a:rPr lang="en-US" sz="1800" dirty="0"/>
              <a:t>Hopefully, the act of launching your first digital business, even a small one, will make it clear how all these pieces fit together, and give you enough of a taste to figure out what your next steps should be</a:t>
            </a:r>
            <a:r>
              <a:rPr lang="en-US" sz="1800" dirty="0" smtClean="0"/>
              <a:t>.</a:t>
            </a:r>
            <a:endParaRPr lang="en-US" sz="1800" dirty="0"/>
          </a:p>
          <a:p>
            <a:endParaRPr lang="en-US" sz="1800" dirty="0"/>
          </a:p>
        </p:txBody>
      </p:sp>
    </p:spTree>
    <p:extLst>
      <p:ext uri="{BB962C8B-B14F-4D97-AF65-F5344CB8AC3E}">
        <p14:creationId xmlns:p14="http://schemas.microsoft.com/office/powerpoint/2010/main" val="334150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Thoughts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Don’t worry if your first attempt at digital entrepreneurship isn’t a billion dollar unicorn. </a:t>
            </a:r>
            <a:endParaRPr lang="en-US" dirty="0" smtClean="0"/>
          </a:p>
          <a:p>
            <a:pPr lvl="1"/>
            <a:r>
              <a:rPr lang="en-US" dirty="0" smtClean="0"/>
              <a:t>The </a:t>
            </a:r>
            <a:r>
              <a:rPr lang="en-US" dirty="0"/>
              <a:t>entrepreneurial skills you learn are more important than </a:t>
            </a:r>
            <a:r>
              <a:rPr lang="en-US" dirty="0" smtClean="0"/>
              <a:t>the business outcomes of your </a:t>
            </a:r>
            <a:r>
              <a:rPr lang="en-US" dirty="0"/>
              <a:t>first project. </a:t>
            </a:r>
            <a:endParaRPr lang="en-US" dirty="0" smtClean="0"/>
          </a:p>
          <a:p>
            <a:r>
              <a:rPr lang="en-US" dirty="0" smtClean="0"/>
              <a:t>In </a:t>
            </a:r>
            <a:r>
              <a:rPr lang="en-US" dirty="0"/>
              <a:t>any new digital venture you launch, always have clear goals and performance expectations. </a:t>
            </a:r>
            <a:endParaRPr lang="en-US" dirty="0" smtClean="0"/>
          </a:p>
          <a:p>
            <a:pPr lvl="1"/>
            <a:r>
              <a:rPr lang="en-US" dirty="0" smtClean="0"/>
              <a:t>Get </a:t>
            </a:r>
            <a:r>
              <a:rPr lang="en-US" dirty="0"/>
              <a:t>a specific ‘ABC’ process up and running, and know how it’s doing. </a:t>
            </a:r>
            <a:endParaRPr lang="en-US" dirty="0" smtClean="0"/>
          </a:p>
          <a:p>
            <a:pPr lvl="1"/>
            <a:r>
              <a:rPr lang="en-US" dirty="0" smtClean="0"/>
              <a:t>Constantly </a:t>
            </a:r>
            <a:r>
              <a:rPr lang="en-US" dirty="0"/>
              <a:t>explore new products and services, new customer acquisition strategies, new user experiences, new revenue models, and new conversion goals, but always be able to compare them to what came before. </a:t>
            </a:r>
            <a:endParaRPr lang="en-US" dirty="0" smtClean="0"/>
          </a:p>
          <a:p>
            <a:pPr lvl="1"/>
            <a:r>
              <a:rPr lang="en-US" dirty="0" smtClean="0"/>
              <a:t>Extreme </a:t>
            </a:r>
            <a:r>
              <a:rPr lang="en-US" dirty="0"/>
              <a:t>experimentation and change, based on unique data, with an ability to scale up and down easily, is the new digital business reality. You can now be a part of it</a:t>
            </a:r>
            <a:r>
              <a:rPr lang="en-US" dirty="0" smtClean="0"/>
              <a:t>.</a:t>
            </a:r>
            <a:endParaRPr lang="en-US" dirty="0"/>
          </a:p>
          <a:p>
            <a:r>
              <a:rPr lang="en-US" dirty="0"/>
              <a:t>One last thing: If you find this kind of digital entrepreneurship at all interesting or useful, take a part of what you have learned and share it with someone else. </a:t>
            </a:r>
            <a:r>
              <a:rPr lang="en-US" b="1" dirty="0" smtClean="0"/>
              <a:t>The digital future should be for the many, not the few</a:t>
            </a:r>
            <a:r>
              <a:rPr lang="en-US" dirty="0" smtClean="0"/>
              <a:t>.</a:t>
            </a:r>
            <a:endParaRPr lang="en-US" dirty="0"/>
          </a:p>
        </p:txBody>
      </p:sp>
    </p:spTree>
    <p:extLst>
      <p:ext uri="{BB962C8B-B14F-4D97-AF65-F5344CB8AC3E}">
        <p14:creationId xmlns:p14="http://schemas.microsoft.com/office/powerpoint/2010/main" val="1018537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Present your completed digital business prototype, along with the digital business design and lessons learned from data and experimentation, to an investor or other person with experience in digital business. </a:t>
            </a:r>
            <a:endParaRPr lang="en-US" dirty="0" smtClean="0"/>
          </a:p>
          <a:p>
            <a:r>
              <a:rPr lang="en-US" dirty="0" smtClean="0"/>
              <a:t>What </a:t>
            </a:r>
            <a:r>
              <a:rPr lang="en-US" dirty="0"/>
              <a:t>is their feedback about next steps for the business?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88879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a:t>
            </a:r>
            <a:endParaRPr lang="en-US" dirty="0"/>
          </a:p>
        </p:txBody>
      </p:sp>
      <p:sp>
        <p:nvSpPr>
          <p:cNvPr id="3" name="Content Placeholder 2"/>
          <p:cNvSpPr>
            <a:spLocks noGrp="1"/>
          </p:cNvSpPr>
          <p:nvPr>
            <p:ph idx="1"/>
          </p:nvPr>
        </p:nvSpPr>
        <p:spPr/>
        <p:txBody>
          <a:bodyPr>
            <a:normAutofit fontScale="77500" lnSpcReduction="20000"/>
          </a:bodyPr>
          <a:lstStyle/>
          <a:p>
            <a:r>
              <a:rPr lang="en-US" dirty="0">
                <a:hlinkClick r:id="rId2"/>
              </a:rPr>
              <a:t>termsfeed.com/blog/sample-terms-of-service-template</a:t>
            </a:r>
            <a:r>
              <a:rPr lang="en-US" dirty="0" smtClean="0">
                <a:hlinkClick r:id="rId2"/>
              </a:rPr>
              <a:t>/</a:t>
            </a:r>
            <a:r>
              <a:rPr lang="en-US" dirty="0" smtClean="0"/>
              <a:t/>
            </a:r>
            <a:br>
              <a:rPr lang="en-US" dirty="0" smtClean="0"/>
            </a:br>
            <a:r>
              <a:rPr lang="en-US" dirty="0" smtClean="0"/>
              <a:t>—</a:t>
            </a:r>
            <a:r>
              <a:rPr lang="en-US" dirty="0"/>
              <a:t>terms of service template.</a:t>
            </a:r>
          </a:p>
          <a:p>
            <a:r>
              <a:rPr lang="en-US" dirty="0">
                <a:hlinkClick r:id="rId3"/>
              </a:rPr>
              <a:t>termsfeed.com/blog/sample-privacy-policy-template</a:t>
            </a:r>
            <a:r>
              <a:rPr lang="en-US" dirty="0" smtClean="0">
                <a:hlinkClick r:id="rId3"/>
              </a:rPr>
              <a:t>/</a:t>
            </a:r>
            <a:r>
              <a:rPr lang="en-US" dirty="0" smtClean="0"/>
              <a:t>—</a:t>
            </a:r>
            <a:r>
              <a:rPr lang="en-US" dirty="0"/>
              <a:t>privacy policy template.</a:t>
            </a:r>
          </a:p>
          <a:p>
            <a:r>
              <a:rPr lang="en-US" dirty="0" smtClean="0">
                <a:hlinkClick r:id="rId4"/>
              </a:rPr>
              <a:t>www.rocketlawyer.com/sem/website-terms-of-use.rl</a:t>
            </a:r>
            <a:r>
              <a:rPr lang="en-US" dirty="0" smtClean="0"/>
              <a:t>—terms </a:t>
            </a:r>
            <a:r>
              <a:rPr lang="en-US" dirty="0"/>
              <a:t>of service generator for US-based businesses, a paid service but with free trial.</a:t>
            </a:r>
          </a:p>
          <a:p>
            <a:r>
              <a:rPr lang="en-US" dirty="0">
                <a:hlinkClick r:id="rId5"/>
              </a:rPr>
              <a:t>tess2.uspto.gov</a:t>
            </a:r>
            <a:r>
              <a:rPr lang="en-US" dirty="0" smtClean="0">
                <a:hlinkClick r:id="rId5"/>
              </a:rPr>
              <a:t>/</a:t>
            </a:r>
            <a:r>
              <a:rPr lang="en-US" dirty="0" smtClean="0"/>
              <a:t>—</a:t>
            </a:r>
            <a:r>
              <a:rPr lang="en-US" dirty="0"/>
              <a:t>online US trademark search.</a:t>
            </a:r>
          </a:p>
          <a:p>
            <a:r>
              <a:rPr lang="en-US" dirty="0">
                <a:hlinkClick r:id="rId6"/>
              </a:rPr>
              <a:t>wordpress.org/plugins/updraftplus</a:t>
            </a:r>
            <a:r>
              <a:rPr lang="en-US" dirty="0" smtClean="0">
                <a:hlinkClick r:id="rId6"/>
              </a:rPr>
              <a:t>/</a:t>
            </a:r>
            <a:r>
              <a:rPr lang="en-US" dirty="0" smtClean="0"/>
              <a:t>—</a:t>
            </a:r>
            <a:r>
              <a:rPr lang="en-US" dirty="0"/>
              <a:t>leading backup and recovery plugin for WordPress sites.</a:t>
            </a:r>
          </a:p>
          <a:p>
            <a:r>
              <a:rPr lang="en-US" dirty="0">
                <a:hlinkClick r:id="rId7"/>
              </a:rPr>
              <a:t>wordpress.org/plugins/w3-total-cache</a:t>
            </a:r>
            <a:r>
              <a:rPr lang="en-US" dirty="0" smtClean="0">
                <a:hlinkClick r:id="rId7"/>
              </a:rPr>
              <a:t>/</a:t>
            </a:r>
            <a:r>
              <a:rPr lang="en-US" dirty="0" smtClean="0"/>
              <a:t>—</a:t>
            </a:r>
            <a:r>
              <a:rPr lang="en-US" dirty="0"/>
              <a:t>leading caching plugin for WordPress.</a:t>
            </a:r>
          </a:p>
          <a:p>
            <a:r>
              <a:rPr lang="en-US" dirty="0">
                <a:hlinkClick r:id="rId8"/>
              </a:rPr>
              <a:t>aws.amazon.com/lightsail</a:t>
            </a:r>
            <a:r>
              <a:rPr lang="en-US" dirty="0" smtClean="0">
                <a:hlinkClick r:id="rId8"/>
              </a:rPr>
              <a:t>/</a:t>
            </a:r>
            <a:r>
              <a:rPr lang="en-US" dirty="0" smtClean="0"/>
              <a:t>—</a:t>
            </a:r>
            <a:r>
              <a:rPr lang="en-US" dirty="0"/>
              <a:t>cloud-based VPS hosting.</a:t>
            </a:r>
          </a:p>
          <a:p>
            <a:r>
              <a:rPr lang="en-US" dirty="0">
                <a:hlinkClick r:id="rId9"/>
              </a:rPr>
              <a:t>premium.wpmudev.org/blog/wordpress-site-mobile-app</a:t>
            </a:r>
            <a:r>
              <a:rPr lang="en-US" dirty="0" smtClean="0">
                <a:hlinkClick r:id="rId9"/>
              </a:rPr>
              <a:t>/</a:t>
            </a:r>
            <a:r>
              <a:rPr lang="en-US" dirty="0" smtClean="0"/>
              <a:t>—</a:t>
            </a:r>
            <a:r>
              <a:rPr lang="en-US" dirty="0"/>
              <a:t>services for automatically creating a mobile app from a WordPress site.</a:t>
            </a:r>
          </a:p>
          <a:p>
            <a:r>
              <a:rPr lang="en-US" dirty="0">
                <a:hlinkClick r:id="rId10"/>
              </a:rPr>
              <a:t>codeable.io</a:t>
            </a:r>
            <a:r>
              <a:rPr lang="en-US" dirty="0" smtClean="0">
                <a:hlinkClick r:id="rId10"/>
              </a:rPr>
              <a:t>/</a:t>
            </a:r>
            <a:r>
              <a:rPr lang="en-US" dirty="0" smtClean="0"/>
              <a:t>—</a:t>
            </a:r>
            <a:r>
              <a:rPr lang="en-US" dirty="0"/>
              <a:t>WordPress freelance developer marketplace.</a:t>
            </a:r>
          </a:p>
          <a:p>
            <a:endParaRPr lang="en-US" dirty="0"/>
          </a:p>
        </p:txBody>
      </p:sp>
    </p:spTree>
    <p:extLst>
      <p:ext uri="{BB962C8B-B14F-4D97-AF65-F5344CB8AC3E}">
        <p14:creationId xmlns:p14="http://schemas.microsoft.com/office/powerpoint/2010/main" val="1839485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Issues</a:t>
            </a:r>
            <a:endParaRPr lang="en-US" dirty="0"/>
          </a:p>
        </p:txBody>
      </p:sp>
      <p:sp>
        <p:nvSpPr>
          <p:cNvPr id="3" name="Content Placeholder 2"/>
          <p:cNvSpPr>
            <a:spLocks noGrp="1"/>
          </p:cNvSpPr>
          <p:nvPr>
            <p:ph idx="1"/>
          </p:nvPr>
        </p:nvSpPr>
        <p:spPr/>
        <p:txBody>
          <a:bodyPr>
            <a:normAutofit/>
          </a:bodyPr>
          <a:lstStyle/>
          <a:p>
            <a:pPr marL="0" indent="0">
              <a:buNone/>
            </a:pPr>
            <a:r>
              <a:rPr lang="en-US" dirty="0"/>
              <a:t>In consultation with legal professionals, consider taking action in the following areas</a:t>
            </a:r>
            <a:r>
              <a:rPr lang="en-US" dirty="0" smtClean="0"/>
              <a:t>:</a:t>
            </a:r>
            <a:endParaRPr lang="en-US" dirty="0"/>
          </a:p>
          <a:p>
            <a:pPr lvl="1"/>
            <a:r>
              <a:rPr lang="en-US" dirty="0"/>
              <a:t>Adding terms of service.</a:t>
            </a:r>
          </a:p>
          <a:p>
            <a:pPr lvl="1"/>
            <a:r>
              <a:rPr lang="en-US" dirty="0"/>
              <a:t>Adding a privacy policy, and implementing compliance with new European Union GDPR privacy regulations.</a:t>
            </a:r>
          </a:p>
          <a:p>
            <a:pPr lvl="1"/>
            <a:r>
              <a:rPr lang="en-US" dirty="0"/>
              <a:t>Implement an intellectual property strategy, particularly for copyright and trademarks.</a:t>
            </a:r>
          </a:p>
          <a:p>
            <a:pPr lvl="1"/>
            <a:r>
              <a:rPr lang="en-US" dirty="0"/>
              <a:t>Compliance with e-commerce and online selling laws, especially for online stores</a:t>
            </a:r>
            <a:r>
              <a:rPr lang="en-US" dirty="0" smtClean="0"/>
              <a:t>.</a:t>
            </a:r>
            <a:endParaRPr lang="en-US" dirty="0"/>
          </a:p>
        </p:txBody>
      </p:sp>
    </p:spTree>
    <p:extLst>
      <p:ext uri="{BB962C8B-B14F-4D97-AF65-F5344CB8AC3E}">
        <p14:creationId xmlns:p14="http://schemas.microsoft.com/office/powerpoint/2010/main" val="45682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of Service</a:t>
            </a:r>
            <a:endParaRPr lang="en-US" dirty="0"/>
          </a:p>
        </p:txBody>
      </p:sp>
      <p:sp>
        <p:nvSpPr>
          <p:cNvPr id="3" name="Content Placeholder 2"/>
          <p:cNvSpPr>
            <a:spLocks noGrp="1"/>
          </p:cNvSpPr>
          <p:nvPr>
            <p:ph idx="1"/>
          </p:nvPr>
        </p:nvSpPr>
        <p:spPr/>
        <p:txBody>
          <a:bodyPr>
            <a:normAutofit/>
          </a:bodyPr>
          <a:lstStyle/>
          <a:p>
            <a:r>
              <a:rPr lang="en-US" dirty="0" smtClean="0"/>
              <a:t>Every </a:t>
            </a:r>
            <a:r>
              <a:rPr lang="en-US" dirty="0"/>
              <a:t>digital business site should have a </a:t>
            </a:r>
            <a:r>
              <a:rPr lang="en-US" i="1" dirty="0"/>
              <a:t>terms of service</a:t>
            </a:r>
            <a:r>
              <a:rPr lang="en-US" dirty="0"/>
              <a:t> page. </a:t>
            </a:r>
            <a:endParaRPr lang="en-US" dirty="0" smtClean="0"/>
          </a:p>
          <a:p>
            <a:pPr lvl="1"/>
            <a:r>
              <a:rPr lang="en-US" dirty="0" smtClean="0"/>
              <a:t>Though </a:t>
            </a:r>
            <a:r>
              <a:rPr lang="en-US" dirty="0"/>
              <a:t>few people read them when signing up for a new </a:t>
            </a:r>
            <a:r>
              <a:rPr lang="en-US" dirty="0" smtClean="0"/>
              <a:t>service, </a:t>
            </a:r>
            <a:r>
              <a:rPr lang="en-US" dirty="0"/>
              <a:t>they provide basic and necessary legal protections for the business. </a:t>
            </a:r>
            <a:endParaRPr lang="en-US" dirty="0" smtClean="0"/>
          </a:p>
          <a:p>
            <a:r>
              <a:rPr lang="en-US" dirty="0" smtClean="0"/>
              <a:t>A </a:t>
            </a:r>
            <a:r>
              <a:rPr lang="en-US" dirty="0"/>
              <a:t>basic terms of service document includes standard information about user rights and responsibilities, references to privacy and copyright policy, and disclaimers of liability. </a:t>
            </a:r>
          </a:p>
        </p:txBody>
      </p:sp>
    </p:spTree>
    <p:extLst>
      <p:ext uri="{BB962C8B-B14F-4D97-AF65-F5344CB8AC3E}">
        <p14:creationId xmlns:p14="http://schemas.microsoft.com/office/powerpoint/2010/main" val="1082864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Privacy Policy</a:t>
            </a:r>
            <a:endParaRPr lang="en-US" dirty="0"/>
          </a:p>
        </p:txBody>
      </p:sp>
      <p:sp>
        <p:nvSpPr>
          <p:cNvPr id="3" name="Content Placeholder 2"/>
          <p:cNvSpPr>
            <a:spLocks noGrp="1"/>
          </p:cNvSpPr>
          <p:nvPr>
            <p:ph idx="1"/>
          </p:nvPr>
        </p:nvSpPr>
        <p:spPr/>
        <p:txBody>
          <a:bodyPr>
            <a:normAutofit fontScale="85000" lnSpcReduction="10000"/>
          </a:bodyPr>
          <a:lstStyle/>
          <a:p>
            <a:r>
              <a:rPr lang="en-US" dirty="0"/>
              <a:t>Digital businesses that collect and use personally identifiable information are required by law in most jurisdictions to publish a </a:t>
            </a:r>
            <a:r>
              <a:rPr lang="en-US" i="1" dirty="0"/>
              <a:t>privacy policy</a:t>
            </a:r>
            <a:r>
              <a:rPr lang="en-US" dirty="0"/>
              <a:t>. </a:t>
            </a:r>
            <a:endParaRPr lang="en-US" dirty="0" smtClean="0"/>
          </a:p>
          <a:p>
            <a:r>
              <a:rPr lang="en-US" dirty="0" smtClean="0"/>
              <a:t>In </a:t>
            </a:r>
            <a:r>
              <a:rPr lang="en-US" dirty="0"/>
              <a:t>the US, the California Online Privacy Protection Act (</a:t>
            </a:r>
            <a:r>
              <a:rPr lang="en-US" dirty="0" err="1"/>
              <a:t>CalOPPA</a:t>
            </a:r>
            <a:r>
              <a:rPr lang="en-US" dirty="0"/>
              <a:t>) provides a standard </a:t>
            </a:r>
            <a:r>
              <a:rPr lang="en-US" dirty="0" smtClean="0"/>
              <a:t>baseline. </a:t>
            </a:r>
            <a:r>
              <a:rPr lang="en-US" dirty="0" err="1"/>
              <a:t>CalOPPA</a:t>
            </a:r>
            <a:r>
              <a:rPr lang="en-US" dirty="0"/>
              <a:t> requires sites to have a prominent link to a privacy policy. A </a:t>
            </a:r>
            <a:r>
              <a:rPr lang="en-US" dirty="0" err="1"/>
              <a:t>CalOPPA</a:t>
            </a:r>
            <a:r>
              <a:rPr lang="en-US" dirty="0"/>
              <a:t> complaint policy includes</a:t>
            </a:r>
            <a:r>
              <a:rPr lang="en-US" dirty="0" smtClean="0"/>
              <a:t>:</a:t>
            </a:r>
            <a:endParaRPr lang="en-US" dirty="0"/>
          </a:p>
          <a:p>
            <a:pPr lvl="1"/>
            <a:r>
              <a:rPr lang="en-US" dirty="0"/>
              <a:t>What types of personal information are collected, including browser cookies.</a:t>
            </a:r>
          </a:p>
          <a:p>
            <a:pPr lvl="1"/>
            <a:r>
              <a:rPr lang="en-US" dirty="0"/>
              <a:t>How personal information may be shared with others.</a:t>
            </a:r>
          </a:p>
          <a:p>
            <a:pPr lvl="1"/>
            <a:r>
              <a:rPr lang="en-US" dirty="0"/>
              <a:t>How users can see and edit their personal information.</a:t>
            </a:r>
          </a:p>
          <a:p>
            <a:pPr lvl="1"/>
            <a:r>
              <a:rPr lang="en-US" dirty="0"/>
              <a:t>How the business responds to ‘Do Not Track’ requests from browsers.</a:t>
            </a:r>
          </a:p>
          <a:p>
            <a:pPr lvl="1"/>
            <a:r>
              <a:rPr lang="en-US" dirty="0"/>
              <a:t>When and how the policy has changed over time</a:t>
            </a:r>
            <a:r>
              <a:rPr lang="en-US" dirty="0" smtClean="0"/>
              <a:t>.</a:t>
            </a:r>
            <a:endParaRPr lang="en-US" dirty="0"/>
          </a:p>
          <a:p>
            <a:r>
              <a:rPr lang="en-US" dirty="0"/>
              <a:t>Additional specialized requirements apply in the US at the federal level for specialized situations such as health care information (HIPPA), financial information, and for users under the age of 13 (COPPA). </a:t>
            </a:r>
          </a:p>
        </p:txBody>
      </p:sp>
    </p:spTree>
    <p:extLst>
      <p:ext uri="{BB962C8B-B14F-4D97-AF65-F5344CB8AC3E}">
        <p14:creationId xmlns:p14="http://schemas.microsoft.com/office/powerpoint/2010/main" val="777125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European Union Data Protection Regulations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Many digital businesses around the world are making their privacy policies even stronger by conforming to the new European Union Data Protection Regulation (GDPR</a:t>
            </a:r>
            <a:r>
              <a:rPr lang="en-US" dirty="0" smtClean="0"/>
              <a:t>). </a:t>
            </a:r>
          </a:p>
          <a:p>
            <a:r>
              <a:rPr lang="en-US" dirty="0" smtClean="0"/>
              <a:t>GDPR </a:t>
            </a:r>
            <a:r>
              <a:rPr lang="en-US" dirty="0"/>
              <a:t>privacy policy requirements include</a:t>
            </a:r>
            <a:r>
              <a:rPr lang="en-US" dirty="0" smtClean="0"/>
              <a:t>:</a:t>
            </a:r>
            <a:endParaRPr lang="en-US" dirty="0"/>
          </a:p>
          <a:p>
            <a:pPr lvl="1"/>
            <a:r>
              <a:rPr lang="en-US" dirty="0"/>
              <a:t>Users must explicitly opt-in to the privacy policy (not just have an available link to look at).</a:t>
            </a:r>
          </a:p>
          <a:p>
            <a:pPr lvl="1"/>
            <a:r>
              <a:rPr lang="en-US" dirty="0"/>
              <a:t>Personally identifiable information should be collected for specific uses only. Users must be told why it is being collected, and how long it is kept.</a:t>
            </a:r>
          </a:p>
          <a:p>
            <a:pPr lvl="1"/>
            <a:r>
              <a:rPr lang="en-US" dirty="0"/>
              <a:t>Users being informed of their right to access data about themselves, and to have their personal data removed (the ‘right to be forgotten’).</a:t>
            </a:r>
          </a:p>
          <a:p>
            <a:pPr lvl="1"/>
            <a:r>
              <a:rPr lang="en-US" dirty="0"/>
              <a:t>Informing users of security breaches that expose their personal information.</a:t>
            </a:r>
          </a:p>
          <a:p>
            <a:pPr lvl="1"/>
            <a:r>
              <a:rPr lang="en-US" dirty="0"/>
              <a:t>If information is sent outside the EU, specifying which countries are processing their information, and their level of data protection</a:t>
            </a:r>
            <a:r>
              <a:rPr lang="en-US" dirty="0" smtClean="0"/>
              <a:t>.</a:t>
            </a:r>
            <a:endParaRPr lang="en-US" dirty="0"/>
          </a:p>
          <a:p>
            <a:r>
              <a:rPr lang="en-US" dirty="0"/>
              <a:t>In certain circumstances, a digital business will need to appoint an independent Data Protection Officer (DPO) to monitor compliance with the </a:t>
            </a:r>
            <a:r>
              <a:rPr lang="en-US" dirty="0" smtClean="0"/>
              <a:t>GDPR.</a:t>
            </a:r>
            <a:endParaRPr lang="en-US" dirty="0"/>
          </a:p>
        </p:txBody>
      </p:sp>
    </p:spTree>
    <p:extLst>
      <p:ext uri="{BB962C8B-B14F-4D97-AF65-F5344CB8AC3E}">
        <p14:creationId xmlns:p14="http://schemas.microsoft.com/office/powerpoint/2010/main" val="61105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terms of service page, and a privacy policy page, for a digital business prototype site.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791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Property</a:t>
            </a:r>
            <a:endParaRPr lang="en-US" dirty="0"/>
          </a:p>
        </p:txBody>
      </p:sp>
      <p:sp>
        <p:nvSpPr>
          <p:cNvPr id="3" name="Content Placeholder 2"/>
          <p:cNvSpPr>
            <a:spLocks noGrp="1"/>
          </p:cNvSpPr>
          <p:nvPr>
            <p:ph idx="1"/>
          </p:nvPr>
        </p:nvSpPr>
        <p:spPr/>
        <p:txBody>
          <a:bodyPr>
            <a:normAutofit fontScale="85000" lnSpcReduction="20000"/>
          </a:bodyPr>
          <a:lstStyle/>
          <a:p>
            <a:r>
              <a:rPr lang="en-US" dirty="0"/>
              <a:t>Two immediate intellectual property concerns for new digital businesses are trademarks and copyright. </a:t>
            </a:r>
            <a:endParaRPr lang="en-US" dirty="0" smtClean="0"/>
          </a:p>
          <a:p>
            <a:r>
              <a:rPr lang="en-US" dirty="0" smtClean="0"/>
              <a:t>A </a:t>
            </a:r>
            <a:r>
              <a:rPr lang="en-US" i="1" dirty="0"/>
              <a:t>trademark</a:t>
            </a:r>
            <a:r>
              <a:rPr lang="en-US" dirty="0"/>
              <a:t> is a name, phrase, or symbol that identifies the source of a product or service in a marketplace. </a:t>
            </a:r>
            <a:endParaRPr lang="en-US" dirty="0" smtClean="0"/>
          </a:p>
          <a:p>
            <a:pPr lvl="1"/>
            <a:r>
              <a:rPr lang="en-US" dirty="0" smtClean="0"/>
              <a:t>Trademarks </a:t>
            </a:r>
            <a:r>
              <a:rPr lang="en-US" dirty="0"/>
              <a:t>that are similar enough to be confused by consumers with other businesses that sell similar products and services create a legal risk [10]. </a:t>
            </a:r>
            <a:endParaRPr lang="en-US" dirty="0" smtClean="0"/>
          </a:p>
          <a:p>
            <a:pPr lvl="1"/>
            <a:r>
              <a:rPr lang="en-US" dirty="0" smtClean="0"/>
              <a:t>The </a:t>
            </a:r>
            <a:r>
              <a:rPr lang="en-US" dirty="0"/>
              <a:t>main trademark issue for new digital businesses is the domain </a:t>
            </a:r>
            <a:r>
              <a:rPr lang="en-US" dirty="0" smtClean="0"/>
              <a:t>name.</a:t>
            </a:r>
          </a:p>
          <a:p>
            <a:r>
              <a:rPr lang="en-US" dirty="0" smtClean="0"/>
              <a:t>A </a:t>
            </a:r>
            <a:r>
              <a:rPr lang="en-US" i="1" dirty="0"/>
              <a:t>copyright</a:t>
            </a:r>
            <a:r>
              <a:rPr lang="en-US" dirty="0"/>
              <a:t> protects original works of authorship, by giving the author exclusive rights to use and sell the content they create. </a:t>
            </a:r>
            <a:endParaRPr lang="en-US" dirty="0" smtClean="0"/>
          </a:p>
          <a:p>
            <a:pPr lvl="1"/>
            <a:r>
              <a:rPr lang="en-US" dirty="0" smtClean="0"/>
              <a:t>As </a:t>
            </a:r>
            <a:r>
              <a:rPr lang="en-US" dirty="0"/>
              <a:t>soon as a work is produced in fixed and tangible form, including publishing on a web page, copyright protections apply. </a:t>
            </a:r>
          </a:p>
          <a:p>
            <a:pPr lvl="1"/>
            <a:r>
              <a:rPr lang="en-US" dirty="0" smtClean="0"/>
              <a:t>Creative </a:t>
            </a:r>
            <a:r>
              <a:rPr lang="en-US" dirty="0"/>
              <a:t>commons licenses can restrict content to non-commercial uses only, allow or restrict changes, or simply insist that the original authors are given credit without in any way restricting their </a:t>
            </a:r>
            <a:r>
              <a:rPr lang="en-US" dirty="0" smtClean="0"/>
              <a:t>use. </a:t>
            </a:r>
          </a:p>
          <a:p>
            <a:pPr lvl="1"/>
            <a:r>
              <a:rPr lang="en-US" dirty="0" smtClean="0"/>
              <a:t>Digital </a:t>
            </a:r>
            <a:r>
              <a:rPr lang="en-US" dirty="0"/>
              <a:t>businesses that are community based, or accept user uploads, have to pay attention to the issue of copyright violations by their users. </a:t>
            </a:r>
          </a:p>
        </p:txBody>
      </p:sp>
    </p:spTree>
    <p:extLst>
      <p:ext uri="{BB962C8B-B14F-4D97-AF65-F5344CB8AC3E}">
        <p14:creationId xmlns:p14="http://schemas.microsoft.com/office/powerpoint/2010/main" val="10979081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890</TotalTime>
  <Words>3280</Words>
  <Application>Microsoft Macintosh PowerPoint</Application>
  <PresentationFormat>Widescreen</PresentationFormat>
  <Paragraphs>208</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Calibri</vt:lpstr>
      <vt:lpstr>Calibri Light</vt:lpstr>
      <vt:lpstr>Nunito</vt:lpstr>
      <vt:lpstr>Arial</vt:lpstr>
      <vt:lpstr>Office Theme</vt:lpstr>
      <vt:lpstr>Chapter 13</vt:lpstr>
      <vt:lpstr>Highlights and Key Takeaways</vt:lpstr>
      <vt:lpstr>Launching a New Digital Business</vt:lpstr>
      <vt:lpstr>Legal Issues</vt:lpstr>
      <vt:lpstr>Terms of Service</vt:lpstr>
      <vt:lpstr>Privacy Policy</vt:lpstr>
      <vt:lpstr>European Union Data Protection Regulations</vt:lpstr>
      <vt:lpstr>Exercise</vt:lpstr>
      <vt:lpstr>Intellectual Property</vt:lpstr>
      <vt:lpstr>Discussion Question </vt:lpstr>
      <vt:lpstr>E-Commerce Law</vt:lpstr>
      <vt:lpstr>Discussion Question </vt:lpstr>
      <vt:lpstr>Security and Disaster Recovery</vt:lpstr>
      <vt:lpstr>Regular Software Updates</vt:lpstr>
      <vt:lpstr>Exercise</vt:lpstr>
      <vt:lpstr>Access Control and Monitoring</vt:lpstr>
      <vt:lpstr>Exercise</vt:lpstr>
      <vt:lpstr>Site Backups</vt:lpstr>
      <vt:lpstr>Exercise</vt:lpstr>
      <vt:lpstr>Technical Performance</vt:lpstr>
      <vt:lpstr>Exercise</vt:lpstr>
      <vt:lpstr>Exercise</vt:lpstr>
      <vt:lpstr>Server Upgrades</vt:lpstr>
      <vt:lpstr>Exercise</vt:lpstr>
      <vt:lpstr>Custom and Mobile Development</vt:lpstr>
      <vt:lpstr>Exercise</vt:lpstr>
      <vt:lpstr>Engaging Freelancers</vt:lpstr>
      <vt:lpstr>Exercise</vt:lpstr>
      <vt:lpstr>Discussion Question </vt:lpstr>
      <vt:lpstr>Congratulations! Next Steps From Here</vt:lpstr>
      <vt:lpstr>Final Thoughts</vt:lpstr>
      <vt:lpstr>Exercise</vt:lpstr>
      <vt:lpstr>Additional Links</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18</cp:revision>
  <dcterms:created xsi:type="dcterms:W3CDTF">2019-03-24T19:06:32Z</dcterms:created>
  <dcterms:modified xsi:type="dcterms:W3CDTF">2019-04-08T06:00:51Z</dcterms:modified>
</cp:coreProperties>
</file>