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3" r:id="rId4"/>
    <p:sldId id="264" r:id="rId5"/>
    <p:sldId id="265" r:id="rId6"/>
    <p:sldId id="266" r:id="rId7"/>
    <p:sldId id="267" r:id="rId8"/>
    <p:sldId id="277" r:id="rId9"/>
    <p:sldId id="268" r:id="rId10"/>
    <p:sldId id="278" r:id="rId11"/>
    <p:sldId id="279" r:id="rId12"/>
    <p:sldId id="269" r:id="rId13"/>
    <p:sldId id="281" r:id="rId14"/>
    <p:sldId id="270" r:id="rId15"/>
    <p:sldId id="271" r:id="rId16"/>
    <p:sldId id="275" r:id="rId17"/>
    <p:sldId id="272" r:id="rId18"/>
    <p:sldId id="276" r:id="rId19"/>
    <p:sldId id="273" r:id="rId20"/>
    <p:sldId id="274" r:id="rId21"/>
    <p:sldId id="280" r:id="rId22"/>
    <p:sldId id="259"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p:restoredTop sz="94617"/>
  </p:normalViewPr>
  <p:slideViewPr>
    <p:cSldViewPr snapToGrid="0" snapToObjects="1">
      <p:cViewPr varScale="1">
        <p:scale>
          <a:sx n="88" d="100"/>
          <a:sy n="88" d="100"/>
        </p:scale>
        <p:origin x="4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093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76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8122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Nunito" charset="0"/>
                <a:ea typeface="Nunito" charset="0"/>
                <a:cs typeface="Nunito"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unito" charset="0"/>
                <a:ea typeface="Nunito" charset="0"/>
                <a:cs typeface="Nunito" charset="0"/>
              </a:defRPr>
            </a:lvl1pPr>
            <a:lvl2pPr>
              <a:defRPr>
                <a:latin typeface="Nunito" charset="0"/>
                <a:ea typeface="Nunito" charset="0"/>
                <a:cs typeface="Nunito" charset="0"/>
              </a:defRPr>
            </a:lvl2pPr>
            <a:lvl3pPr>
              <a:defRPr>
                <a:latin typeface="Nunito" charset="0"/>
                <a:ea typeface="Nunito" charset="0"/>
                <a:cs typeface="Nunito" charset="0"/>
              </a:defRPr>
            </a:lvl3pPr>
            <a:lvl4pPr>
              <a:defRPr>
                <a:latin typeface="Nunito" charset="0"/>
                <a:ea typeface="Nunito" charset="0"/>
                <a:cs typeface="Nunito" charset="0"/>
              </a:defRPr>
            </a:lvl4pPr>
            <a:lvl5pPr>
              <a:defRPr>
                <a:latin typeface="Nunito" charset="0"/>
                <a:ea typeface="Nunito" charset="0"/>
                <a:cs typeface="Nunit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64811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9935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210848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183B-A270-DE4C-9EFE-4B8DB882B91B}"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59837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183B-A270-DE4C-9EFE-4B8DB882B91B}"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8486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183B-A270-DE4C-9EFE-4B8DB882B91B}"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9629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7893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63793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183B-A270-DE4C-9EFE-4B8DB882B91B}" type="datetimeFigureOut">
              <a:rPr lang="en-US" smtClean="0"/>
              <a:t>4/7/19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DB2E9-778D-C243-B952-B05D1641B48B}" type="slidenum">
              <a:rPr lang="en-US" smtClean="0"/>
              <a:t>‹#›</a:t>
            </a:fld>
            <a:endParaRPr lang="en-US"/>
          </a:p>
        </p:txBody>
      </p:sp>
    </p:spTree>
    <p:extLst>
      <p:ext uri="{BB962C8B-B14F-4D97-AF65-F5344CB8AC3E}">
        <p14:creationId xmlns:p14="http://schemas.microsoft.com/office/powerpoint/2010/main" val="23064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onversionxl.com/blog/12-google-analytics-custom-reports/" TargetMode="External"/><Relationship Id="rId4" Type="http://schemas.openxmlformats.org/officeDocument/2006/relationships/hyperlink" Target="https://ga-dev-tools.appspot.com/campaign-url-builder/" TargetMode="External"/><Relationship Id="rId5" Type="http://schemas.openxmlformats.org/officeDocument/2006/relationships/hyperlink" Target="http://www.optimizely.com/optimization-glossary/ab-testing/" TargetMode="External"/><Relationship Id="rId6" Type="http://schemas.openxmlformats.org/officeDocument/2006/relationships/hyperlink" Target="https://conversionxl.com/blog/ab-testing-guide/" TargetMode="External"/><Relationship Id="rId7" Type="http://schemas.openxmlformats.org/officeDocument/2006/relationships/hyperlink" Target="http://firstround.com/review/the-tenets-of-a-b-testing-from-duolingos-master-growth-hacker/" TargetMode="External"/><Relationship Id="rId8" Type="http://schemas.openxmlformats.org/officeDocument/2006/relationships/hyperlink" Target="http://www.designforfounders.com/ab-testing-examples/" TargetMode="External"/><Relationship Id="rId9" Type="http://schemas.openxmlformats.org/officeDocument/2006/relationships/hyperlink" Target="https://optinmonster.com/8-ab-tests-to-run-on-your-popups-to-get-more-email-subscribers/" TargetMode="External"/><Relationship Id="rId10" Type="http://schemas.openxmlformats.org/officeDocument/2006/relationships/hyperlink" Target="https://marketingplatform.google.com/about/resources/the-motley-fool-increases-order-page-conversion-rate-optimize-360/" TargetMode="External"/><Relationship Id="rId1" Type="http://schemas.openxmlformats.org/officeDocument/2006/relationships/slideLayout" Target="../slideLayouts/slideLayout2.xml"/><Relationship Id="rId2" Type="http://schemas.openxmlformats.org/officeDocument/2006/relationships/hyperlink" Target="https://searchengineland.com/7-essential-google-analytics-reports-every-marketer-must-know-25041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learndigitalentrepreneurship.com/" TargetMode="External"/><Relationship Id="rId4" Type="http://schemas.openxmlformats.org/officeDocument/2006/relationships/image" Target="../media/image1.jpeg"/><Relationship Id="rId1" Type="http://schemas.openxmlformats.org/officeDocument/2006/relationships/slideLayout" Target="../slideLayouts/slideLayout9.xml"/><Relationship Id="rId2" Type="http://schemas.openxmlformats.org/officeDocument/2006/relationships/hyperlink" Target="https://www.routledge.com/Digital-Entrepreneurship/Allen/p/book/978113858369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Nunito" charset="0"/>
                <a:ea typeface="Nunito" charset="0"/>
                <a:cs typeface="Nunito" charset="0"/>
              </a:rPr>
              <a:t>Chapter 12</a:t>
            </a:r>
            <a:endParaRPr lang="en-US" dirty="0">
              <a:latin typeface="Nunito" charset="0"/>
              <a:ea typeface="Nunito" charset="0"/>
              <a:cs typeface="Nunito" charset="0"/>
            </a:endParaRPr>
          </a:p>
        </p:txBody>
      </p:sp>
      <p:sp>
        <p:nvSpPr>
          <p:cNvPr id="6" name="Text Placeholder 5"/>
          <p:cNvSpPr>
            <a:spLocks noGrp="1"/>
          </p:cNvSpPr>
          <p:nvPr>
            <p:ph type="body" sz="half" idx="2"/>
          </p:nvPr>
        </p:nvSpPr>
        <p:spPr>
          <a:xfrm>
            <a:off x="839788" y="2377440"/>
            <a:ext cx="4792916" cy="3491548"/>
          </a:xfrm>
        </p:spPr>
        <p:txBody>
          <a:bodyPr>
            <a:normAutofit/>
          </a:bodyPr>
          <a:lstStyle/>
          <a:p>
            <a:r>
              <a:rPr lang="en-US" sz="3200" dirty="0" smtClean="0">
                <a:latin typeface="Nunito" charset="0"/>
                <a:ea typeface="Nunito" charset="0"/>
                <a:cs typeface="Nunito" charset="0"/>
              </a:rPr>
              <a:t>Digital Business Experiments</a:t>
            </a:r>
            <a:endParaRPr lang="en-US" sz="32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39788" y="6118703"/>
            <a:ext cx="1975926" cy="307777"/>
          </a:xfrm>
          <a:prstGeom prst="rect">
            <a:avLst/>
          </a:prstGeom>
          <a:noFill/>
        </p:spPr>
        <p:txBody>
          <a:bodyPr wrap="none" rtlCol="0">
            <a:spAutoFit/>
          </a:bodyPr>
          <a:lstStyle/>
          <a:p>
            <a:r>
              <a:rPr lang="en-US" sz="1400" i="1" dirty="0" smtClean="0"/>
              <a:t>J.P. Allen version </a:t>
            </a:r>
            <a:r>
              <a:rPr lang="en-US" sz="1400" i="1" dirty="0" smtClean="0"/>
              <a:t>4-15</a:t>
            </a:r>
            <a:r>
              <a:rPr lang="en-US" sz="1400" i="1" dirty="0" smtClean="0"/>
              <a:t>-19</a:t>
            </a:r>
            <a:endParaRPr lang="en-US" sz="1400" i="1" dirty="0"/>
          </a:p>
        </p:txBody>
      </p:sp>
    </p:spTree>
    <p:extLst>
      <p:ext uri="{BB962C8B-B14F-4D97-AF65-F5344CB8AC3E}">
        <p14:creationId xmlns:p14="http://schemas.microsoft.com/office/powerpoint/2010/main" val="76438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Compare the bounce rate on a prototype site to industry norms. </a:t>
            </a:r>
            <a:endParaRPr lang="en-US" dirty="0" smtClean="0"/>
          </a:p>
          <a:p>
            <a:r>
              <a:rPr lang="en-US" dirty="0" smtClean="0"/>
              <a:t>Discuss </a:t>
            </a:r>
            <a:r>
              <a:rPr lang="en-US" dirty="0"/>
              <a:t>whether actions need to be taken to improve bounce rate.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9385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Identify the most common path visitors take through a prototype site. </a:t>
            </a:r>
            <a:endParaRPr lang="en-US" dirty="0" smtClean="0"/>
          </a:p>
          <a:p>
            <a:r>
              <a:rPr lang="en-US" dirty="0" smtClean="0"/>
              <a:t>From </a:t>
            </a:r>
            <a:r>
              <a:rPr lang="en-US" dirty="0"/>
              <a:t>the initial entry to site exit, discuss the most important issues for user experience that need improvement.</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1157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Report Analysis</a:t>
            </a:r>
            <a:endParaRPr lang="en-US" dirty="0"/>
          </a:p>
        </p:txBody>
      </p:sp>
      <p:sp>
        <p:nvSpPr>
          <p:cNvPr id="3" name="Content Placeholder 2"/>
          <p:cNvSpPr>
            <a:spLocks noGrp="1"/>
          </p:cNvSpPr>
          <p:nvPr>
            <p:ph idx="1"/>
          </p:nvPr>
        </p:nvSpPr>
        <p:spPr/>
        <p:txBody>
          <a:bodyPr>
            <a:normAutofit fontScale="77500" lnSpcReduction="20000"/>
          </a:bodyPr>
          <a:lstStyle/>
          <a:p>
            <a:r>
              <a:rPr lang="en-US" dirty="0"/>
              <a:t>A well-chosen conversion goal is the best indicator of digital business success. </a:t>
            </a:r>
            <a:endParaRPr lang="en-US" dirty="0" smtClean="0"/>
          </a:p>
          <a:p>
            <a:pPr lvl="1"/>
            <a:r>
              <a:rPr lang="en-US" dirty="0" smtClean="0"/>
              <a:t>Everything </a:t>
            </a:r>
            <a:r>
              <a:rPr lang="en-US" dirty="0"/>
              <a:t>else—the customer value proposition, the competitor positioning, the customer acquisition strategy, and the user experience—is all intended to produce a conversion as efficiently and effectively as possible</a:t>
            </a:r>
            <a:r>
              <a:rPr lang="en-US" dirty="0" smtClean="0"/>
              <a:t>.</a:t>
            </a:r>
            <a:endParaRPr lang="en-US" dirty="0"/>
          </a:p>
          <a:p>
            <a:r>
              <a:rPr lang="en-US" dirty="0"/>
              <a:t>The conversion rate for an appropriate goal is often the single best indicator of performance. </a:t>
            </a:r>
            <a:endParaRPr lang="en-US" dirty="0" smtClean="0"/>
          </a:p>
          <a:p>
            <a:r>
              <a:rPr lang="en-US" dirty="0" smtClean="0"/>
              <a:t>Conversions </a:t>
            </a:r>
            <a:r>
              <a:rPr lang="en-US" dirty="0"/>
              <a:t>by source </a:t>
            </a:r>
            <a:r>
              <a:rPr lang="en-US" dirty="0" smtClean="0"/>
              <a:t>is </a:t>
            </a:r>
            <a:r>
              <a:rPr lang="en-US" dirty="0"/>
              <a:t>one of the most popular reports for analysis, but ‘Reverse Goal Path’ and ‘Goal Flow’ reports are useful for visualizing which aspects of the business’ user experience are creating conversions. </a:t>
            </a:r>
            <a:endParaRPr lang="en-US" dirty="0" smtClean="0"/>
          </a:p>
          <a:p>
            <a:r>
              <a:rPr lang="en-US" dirty="0" smtClean="0"/>
              <a:t>Segments </a:t>
            </a:r>
            <a:r>
              <a:rPr lang="en-US" dirty="0"/>
              <a:t>can be used to separate the actions of visitors who convert from those who don’t, or to separate different types of visitors with distinctive needs</a:t>
            </a:r>
            <a:r>
              <a:rPr lang="en-US" dirty="0" smtClean="0"/>
              <a:t>.</a:t>
            </a:r>
            <a:endParaRPr lang="en-US" dirty="0"/>
          </a:p>
          <a:p>
            <a:r>
              <a:rPr lang="en-US" dirty="0"/>
              <a:t>For online stores, conversion reports give a detailed look at the funnel, or the sequence of pages from investigation, to placing items in the cart, to checkout and payment. </a:t>
            </a:r>
          </a:p>
        </p:txBody>
      </p:sp>
    </p:spTree>
    <p:extLst>
      <p:ext uri="{BB962C8B-B14F-4D97-AF65-F5344CB8AC3E}">
        <p14:creationId xmlns:p14="http://schemas.microsoft.com/office/powerpoint/2010/main" val="46069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Using at least a week of analytics data, compare the results to the conversion equation for a prototype site. </a:t>
            </a:r>
            <a:endParaRPr lang="en-US" dirty="0" smtClean="0"/>
          </a:p>
          <a:p>
            <a:r>
              <a:rPr lang="en-US" dirty="0" smtClean="0"/>
              <a:t>Discuss </a:t>
            </a:r>
            <a:r>
              <a:rPr lang="en-US" dirty="0"/>
              <a:t>the main lessons you draw from these results.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6406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Testing</a:t>
            </a:r>
            <a:endParaRPr lang="en-US" dirty="0"/>
          </a:p>
        </p:txBody>
      </p:sp>
      <p:sp>
        <p:nvSpPr>
          <p:cNvPr id="3" name="Content Placeholder 2"/>
          <p:cNvSpPr>
            <a:spLocks noGrp="1"/>
          </p:cNvSpPr>
          <p:nvPr>
            <p:ph idx="1"/>
          </p:nvPr>
        </p:nvSpPr>
        <p:spPr/>
        <p:txBody>
          <a:bodyPr>
            <a:normAutofit fontScale="62500" lnSpcReduction="20000"/>
          </a:bodyPr>
          <a:lstStyle/>
          <a:p>
            <a:r>
              <a:rPr lang="en-US" dirty="0"/>
              <a:t>If digital entrepreneurship can be thought of as a series of business experiments, then </a:t>
            </a:r>
            <a:r>
              <a:rPr lang="en-US" i="1" dirty="0"/>
              <a:t>A/B testing</a:t>
            </a:r>
            <a:r>
              <a:rPr lang="en-US" dirty="0"/>
              <a:t> is one of the most powerful tools for running experiments that will test and improve business ideas. </a:t>
            </a:r>
            <a:endParaRPr lang="en-US" dirty="0" smtClean="0"/>
          </a:p>
          <a:p>
            <a:r>
              <a:rPr lang="en-US" dirty="0" smtClean="0"/>
              <a:t>In </a:t>
            </a:r>
            <a:r>
              <a:rPr lang="en-US" dirty="0"/>
              <a:t>an A/B test, visitors are randomly sent to two different versions of a business prototype site. The version that successfully converts more visitors into customers is the better solution</a:t>
            </a:r>
            <a:r>
              <a:rPr lang="en-US" dirty="0" smtClean="0"/>
              <a:t>.</a:t>
            </a:r>
            <a:endParaRPr lang="en-US" dirty="0"/>
          </a:p>
          <a:p>
            <a:r>
              <a:rPr lang="en-US" dirty="0" smtClean="0"/>
              <a:t>The </a:t>
            </a:r>
            <a:r>
              <a:rPr lang="en-US" dirty="0"/>
              <a:t>large technology platform companies, from Netflix and Amazon to Microsoft and Google, all run hundreds if not thousands of official experiments a week on their own </a:t>
            </a:r>
            <a:r>
              <a:rPr lang="en-US" dirty="0" smtClean="0"/>
              <a:t>customers. </a:t>
            </a:r>
          </a:p>
          <a:p>
            <a:pPr lvl="1"/>
            <a:r>
              <a:rPr lang="en-US" dirty="0" smtClean="0"/>
              <a:t>Something </a:t>
            </a:r>
            <a:r>
              <a:rPr lang="en-US" dirty="0"/>
              <a:t>as simple as the rearrangement of an image, or a slight change or highlighting of text, can increase conversion rates by 10-20% or </a:t>
            </a:r>
            <a:r>
              <a:rPr lang="en-US" dirty="0" smtClean="0"/>
              <a:t>more.</a:t>
            </a:r>
            <a:endParaRPr lang="en-US" dirty="0"/>
          </a:p>
          <a:p>
            <a:r>
              <a:rPr lang="en-US" dirty="0" smtClean="0"/>
              <a:t>A </a:t>
            </a:r>
            <a:r>
              <a:rPr lang="en-US" dirty="0"/>
              <a:t>good experiment is simple and inexpensive to conduct, will get answers quickly, and measures outcomes against a specific prediction or </a:t>
            </a:r>
            <a:r>
              <a:rPr lang="en-US" dirty="0" smtClean="0"/>
              <a:t>hypothesis.</a:t>
            </a:r>
            <a:endParaRPr lang="en-US" dirty="0"/>
          </a:p>
          <a:p>
            <a:r>
              <a:rPr lang="en-US" dirty="0"/>
              <a:t>All A/B tests include a hypothesis, or a prediction about what the effects of a change will be. </a:t>
            </a:r>
            <a:endParaRPr lang="en-US" dirty="0" smtClean="0"/>
          </a:p>
          <a:p>
            <a:pPr lvl="1"/>
            <a:r>
              <a:rPr lang="en-US" dirty="0" smtClean="0"/>
              <a:t>Entrepreneurs </a:t>
            </a:r>
            <a:r>
              <a:rPr lang="en-US" dirty="0"/>
              <a:t>should prioritize the A/B testing experiments that have to potential to affect conversion rates the </a:t>
            </a:r>
            <a:r>
              <a:rPr lang="en-US" dirty="0" smtClean="0"/>
              <a:t>most.</a:t>
            </a:r>
            <a:endParaRPr lang="en-US" dirty="0"/>
          </a:p>
          <a:p>
            <a:r>
              <a:rPr lang="en-US" dirty="0"/>
              <a:t>An extension of the A/B test, the multivariate test, randomly assigns visitors to more than one version of a site at the same time. </a:t>
            </a:r>
          </a:p>
        </p:txBody>
      </p:sp>
    </p:spTree>
    <p:extLst>
      <p:ext uri="{BB962C8B-B14F-4D97-AF65-F5344CB8AC3E}">
        <p14:creationId xmlns:p14="http://schemas.microsoft.com/office/powerpoint/2010/main" val="155425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Testing Ideas</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location, size, or text of the call to action.</a:t>
            </a:r>
          </a:p>
          <a:p>
            <a:r>
              <a:rPr lang="en-US" dirty="0"/>
              <a:t>The large ‘hero’ image on a </a:t>
            </a:r>
            <a:r>
              <a:rPr lang="en-US" dirty="0" smtClean="0"/>
              <a:t>page.</a:t>
            </a:r>
            <a:endParaRPr lang="en-US" dirty="0"/>
          </a:p>
          <a:p>
            <a:r>
              <a:rPr lang="en-US" dirty="0"/>
              <a:t>The brand image or message for an entire site.</a:t>
            </a:r>
          </a:p>
          <a:p>
            <a:r>
              <a:rPr lang="en-US" dirty="0"/>
              <a:t>The content of an important landing page.</a:t>
            </a:r>
          </a:p>
          <a:p>
            <a:r>
              <a:rPr lang="en-US" dirty="0"/>
              <a:t>A different product image.</a:t>
            </a:r>
          </a:p>
          <a:p>
            <a:r>
              <a:rPr lang="en-US" dirty="0"/>
              <a:t>The content of high bounce rate </a:t>
            </a:r>
            <a:r>
              <a:rPr lang="en-US" dirty="0" smtClean="0"/>
              <a:t>pages.</a:t>
            </a:r>
            <a:endParaRPr lang="en-US" dirty="0"/>
          </a:p>
          <a:p>
            <a:r>
              <a:rPr lang="en-US" dirty="0"/>
              <a:t>A new product or service.</a:t>
            </a:r>
          </a:p>
          <a:p>
            <a:r>
              <a:rPr lang="en-US" dirty="0"/>
              <a:t>A different kind of appeal, or testimonial.</a:t>
            </a:r>
          </a:p>
          <a:p>
            <a:r>
              <a:rPr lang="en-US" dirty="0"/>
              <a:t>Different discounts, specials, giveaways, or price points. </a:t>
            </a:r>
            <a:endParaRPr lang="en-US" dirty="0" smtClean="0"/>
          </a:p>
          <a:p>
            <a:r>
              <a:rPr lang="en-US" dirty="0" smtClean="0"/>
              <a:t>A </a:t>
            </a:r>
            <a:r>
              <a:rPr lang="en-US" dirty="0"/>
              <a:t>different final conversion page at the end of a multi-step shopping cart, registration, or other conversion process.</a:t>
            </a:r>
          </a:p>
          <a:p>
            <a:r>
              <a:rPr lang="en-US" dirty="0"/>
              <a:t>The number or location of advertisements.</a:t>
            </a:r>
          </a:p>
          <a:p>
            <a:r>
              <a:rPr lang="en-US" dirty="0"/>
              <a:t>Additional ‘thank you’ gifts or offers on a final confirmation page</a:t>
            </a:r>
            <a:r>
              <a:rPr lang="en-US" dirty="0" smtClean="0"/>
              <a:t>.</a:t>
            </a:r>
            <a:endParaRPr lang="en-US" dirty="0"/>
          </a:p>
        </p:txBody>
      </p:sp>
    </p:spTree>
    <p:extLst>
      <p:ext uri="{BB962C8B-B14F-4D97-AF65-F5344CB8AC3E}">
        <p14:creationId xmlns:p14="http://schemas.microsoft.com/office/powerpoint/2010/main" val="622506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smtClean="0"/>
              <a:t>Choose a business prototype, </a:t>
            </a:r>
            <a:r>
              <a:rPr lang="en-US" dirty="0"/>
              <a:t>and discuss </a:t>
            </a:r>
            <a:r>
              <a:rPr lang="en-US" dirty="0" smtClean="0"/>
              <a:t>which page </a:t>
            </a:r>
            <a:r>
              <a:rPr lang="en-US" dirty="0"/>
              <a:t>would benefit the most from A/B testing. </a:t>
            </a:r>
            <a:endParaRPr lang="en-US" dirty="0" smtClean="0"/>
          </a:p>
          <a:p>
            <a:r>
              <a:rPr lang="en-US" dirty="0" smtClean="0"/>
              <a:t>How would </a:t>
            </a:r>
            <a:r>
              <a:rPr lang="en-US" dirty="0"/>
              <a:t>you vary the content between the two versions, and why?</a:t>
            </a:r>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335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A/B Tests</a:t>
            </a:r>
            <a:endParaRPr lang="en-US" dirty="0"/>
          </a:p>
        </p:txBody>
      </p:sp>
      <p:sp>
        <p:nvSpPr>
          <p:cNvPr id="3" name="Content Placeholder 2"/>
          <p:cNvSpPr>
            <a:spLocks noGrp="1"/>
          </p:cNvSpPr>
          <p:nvPr>
            <p:ph idx="1"/>
          </p:nvPr>
        </p:nvSpPr>
        <p:spPr/>
        <p:txBody>
          <a:bodyPr>
            <a:noAutofit/>
          </a:bodyPr>
          <a:lstStyle/>
          <a:p>
            <a:pPr marL="0" indent="0">
              <a:buNone/>
            </a:pPr>
            <a:r>
              <a:rPr lang="en-US" sz="1600" dirty="0"/>
              <a:t>Google Optimize is a popular tool for A/B testing that works well with Google Analytics, and has a feature-rich free version</a:t>
            </a:r>
            <a:r>
              <a:rPr lang="en-US" sz="1600" dirty="0" smtClean="0"/>
              <a:t>.</a:t>
            </a:r>
            <a:endParaRPr lang="en-US" sz="1600" dirty="0"/>
          </a:p>
          <a:p>
            <a:pPr lvl="1"/>
            <a:r>
              <a:rPr lang="en-US" sz="1400" dirty="0"/>
              <a:t>To start, create an account and a ‘Container’ at Google Optimize. A container needs to be created for each site to be tested, and each container will be linked to the site’s property in Google Analytics. In the right column of the container administration screen, click on ‘Link to Google Analytics’, and copy and paste the property ID from Google Analytics</a:t>
            </a:r>
            <a:r>
              <a:rPr lang="en-US" sz="1400" dirty="0" smtClean="0"/>
              <a:t>.</a:t>
            </a:r>
            <a:endParaRPr lang="en-US" sz="1400" dirty="0"/>
          </a:p>
          <a:p>
            <a:pPr lvl="1"/>
            <a:r>
              <a:rPr lang="en-US" sz="1400" dirty="0"/>
              <a:t>Next, create a new experiment by clicking on the ‘CREATE EXPERIMENT’ button on the container administration screen. Give your experiment a name, and copy and paste the URL of the page to be tested. A ‘Redirect test’ will randomly send visitors to two different version of a page that you have already created. </a:t>
            </a:r>
            <a:endParaRPr lang="en-US" sz="1400" dirty="0" smtClean="0"/>
          </a:p>
          <a:p>
            <a:pPr lvl="1"/>
            <a:r>
              <a:rPr lang="en-US" sz="1400" dirty="0" smtClean="0"/>
              <a:t>An </a:t>
            </a:r>
            <a:r>
              <a:rPr lang="en-US" sz="1400" dirty="0"/>
              <a:t>‘A/B test’ opens up an editor which allows you to make simple changes to a web page without having to create a new one. (The ‘A/B test’ editor only works in the Google Chrome browser, and requires the ‘Google Optimize Extension’ to be installed.) Save your new experiment</a:t>
            </a:r>
            <a:r>
              <a:rPr lang="en-US" sz="1400" dirty="0" smtClean="0"/>
              <a:t>.</a:t>
            </a:r>
            <a:endParaRPr lang="en-US" sz="1400" dirty="0"/>
          </a:p>
          <a:p>
            <a:pPr lvl="1"/>
            <a:r>
              <a:rPr lang="en-US" sz="1400" dirty="0" smtClean="0"/>
              <a:t>Add </a:t>
            </a:r>
            <a:r>
              <a:rPr lang="en-US" sz="1400" dirty="0"/>
              <a:t>the main conversion goal as the experimental objective, and save</a:t>
            </a:r>
            <a:r>
              <a:rPr lang="en-US" sz="1400" dirty="0" smtClean="0"/>
              <a:t>.</a:t>
            </a:r>
            <a:endParaRPr lang="en-US" sz="1400" dirty="0"/>
          </a:p>
          <a:p>
            <a:pPr lvl="1"/>
            <a:r>
              <a:rPr lang="en-US" sz="1400" dirty="0"/>
              <a:t>The final step is to add the A/B testing code to the prototype site. </a:t>
            </a:r>
            <a:endParaRPr lang="en-US" sz="1400" dirty="0" smtClean="0"/>
          </a:p>
          <a:p>
            <a:pPr lvl="2"/>
            <a:r>
              <a:rPr lang="en-US" sz="1200" dirty="0" smtClean="0"/>
              <a:t>Just </a:t>
            </a:r>
            <a:r>
              <a:rPr lang="en-US" sz="1200" dirty="0"/>
              <a:t>like Google Analytics, Google Optimize code can be added to pages manually, by copying and pasting tracking code by hand. </a:t>
            </a:r>
            <a:endParaRPr lang="en-US" sz="1200" dirty="0" smtClean="0"/>
          </a:p>
          <a:p>
            <a:pPr lvl="2"/>
            <a:r>
              <a:rPr lang="en-US" sz="1200" dirty="0" smtClean="0"/>
              <a:t>WordPress plugins can also be used to install Google Optimize code. In the WordPress administrator area, select ‘Google Analytics’ on the left, then ‘Tracking Code’, then the ‘Integration’ tab. Turn on ‘enable Optimize tracking’, copy and paste the container ID from Google Optimize, and save changes.</a:t>
            </a:r>
          </a:p>
          <a:p>
            <a:pPr lvl="1"/>
            <a:r>
              <a:rPr lang="en-US" sz="1200" dirty="0" smtClean="0"/>
              <a:t>Back </a:t>
            </a:r>
            <a:r>
              <a:rPr lang="en-US" sz="1200" dirty="0"/>
              <a:t>at Google Optimize, you are now ready to start the experiment. </a:t>
            </a:r>
            <a:endParaRPr lang="en-US" sz="1200" dirty="0" smtClean="0"/>
          </a:p>
          <a:p>
            <a:pPr marL="0" indent="0">
              <a:buNone/>
            </a:pPr>
            <a:r>
              <a:rPr lang="en-US" sz="1600" dirty="0" smtClean="0"/>
              <a:t>Google </a:t>
            </a:r>
            <a:r>
              <a:rPr lang="en-US" sz="1600" dirty="0"/>
              <a:t>Analytics will also report on experimental results, in the behavior reports under ‘Experiments’. </a:t>
            </a:r>
          </a:p>
        </p:txBody>
      </p:sp>
    </p:spTree>
    <p:extLst>
      <p:ext uri="{BB962C8B-B14F-4D97-AF65-F5344CB8AC3E}">
        <p14:creationId xmlns:p14="http://schemas.microsoft.com/office/powerpoint/2010/main" val="761006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Run an A/B experiment on a prototype site for at least 50 visitors. </a:t>
            </a:r>
            <a:endParaRPr lang="en-US" dirty="0" smtClean="0"/>
          </a:p>
          <a:p>
            <a:r>
              <a:rPr lang="en-US" dirty="0" smtClean="0"/>
              <a:t>Describe </a:t>
            </a:r>
            <a:r>
              <a:rPr lang="en-US" dirty="0"/>
              <a:t>the results of your experiment, particularly with respect to conversion rates.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659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Updating the Digital Business Design: Improving, Pivoting, or Letting </a:t>
            </a:r>
            <a:r>
              <a:rPr lang="en-US" dirty="0" smtClean="0"/>
              <a:t>Go</a:t>
            </a:r>
            <a:endParaRPr lang="en-US" dirty="0"/>
          </a:p>
        </p:txBody>
      </p:sp>
      <p:sp>
        <p:nvSpPr>
          <p:cNvPr id="3" name="Content Placeholder 2"/>
          <p:cNvSpPr>
            <a:spLocks noGrp="1"/>
          </p:cNvSpPr>
          <p:nvPr>
            <p:ph idx="1"/>
          </p:nvPr>
        </p:nvSpPr>
        <p:spPr/>
        <p:txBody>
          <a:bodyPr>
            <a:normAutofit fontScale="85000" lnSpcReduction="10000"/>
          </a:bodyPr>
          <a:lstStyle/>
          <a:p>
            <a:r>
              <a:rPr lang="en-US" dirty="0"/>
              <a:t>Prototyping, experimenting, trying new things—these activities are all a good fit with the lean startup philosophy of entrepreneurship, where the early phases of entrepreneurship are all about searching for a viable business model. </a:t>
            </a:r>
            <a:endParaRPr lang="en-US" dirty="0" smtClean="0"/>
          </a:p>
          <a:p>
            <a:pPr lvl="1"/>
            <a:r>
              <a:rPr lang="en-US" dirty="0" smtClean="0"/>
              <a:t>Fast </a:t>
            </a:r>
            <a:r>
              <a:rPr lang="en-US" dirty="0"/>
              <a:t>learning becomes the main competitive advantage of the entrepreneur over existing businesses, who have to overcome previous investments, the demands of existing customer, and the objections of internal stakeholders in order to try anything new.</a:t>
            </a:r>
          </a:p>
          <a:p>
            <a:r>
              <a:rPr lang="en-US" dirty="0" smtClean="0"/>
              <a:t>Having </a:t>
            </a:r>
            <a:r>
              <a:rPr lang="en-US" dirty="0"/>
              <a:t>a clear hypothesis or prediction about how a new business will perform is the most important tool for making the critical decision about whether to change aspects of the digital business design or </a:t>
            </a:r>
            <a:r>
              <a:rPr lang="en-US" dirty="0" smtClean="0"/>
              <a:t>not. </a:t>
            </a:r>
          </a:p>
          <a:p>
            <a:pPr lvl="1"/>
            <a:r>
              <a:rPr lang="en-US" dirty="0" smtClean="0"/>
              <a:t>Changing the business design is </a:t>
            </a:r>
            <a:r>
              <a:rPr lang="en-US" dirty="0"/>
              <a:t>known as a </a:t>
            </a:r>
            <a:r>
              <a:rPr lang="en-US" i="1" dirty="0"/>
              <a:t>pivot</a:t>
            </a:r>
            <a:r>
              <a:rPr lang="en-US" dirty="0"/>
              <a:t> in the lean startup philosophy</a:t>
            </a:r>
            <a:r>
              <a:rPr lang="en-US" dirty="0" smtClean="0"/>
              <a:t>.</a:t>
            </a:r>
            <a:endParaRPr lang="en-US" dirty="0"/>
          </a:p>
          <a:p>
            <a:r>
              <a:rPr lang="en-US" dirty="0" smtClean="0"/>
              <a:t>The lean startup approach argues </a:t>
            </a:r>
            <a:r>
              <a:rPr lang="en-US" dirty="0"/>
              <a:t>that almost every successful digital business startup has made at least one major pivot in its rise to </a:t>
            </a:r>
            <a:r>
              <a:rPr lang="en-US" dirty="0" smtClean="0"/>
              <a:t>stardom. </a:t>
            </a:r>
            <a:endParaRPr lang="en-US" dirty="0"/>
          </a:p>
        </p:txBody>
      </p:sp>
    </p:spTree>
    <p:extLst>
      <p:ext uri="{BB962C8B-B14F-4D97-AF65-F5344CB8AC3E}">
        <p14:creationId xmlns:p14="http://schemas.microsoft.com/office/powerpoint/2010/main" val="228912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and Key Takeaways</a:t>
            </a:r>
            <a:endParaRPr lang="en-US" dirty="0"/>
          </a:p>
        </p:txBody>
      </p:sp>
      <p:sp>
        <p:nvSpPr>
          <p:cNvPr id="6" name="Content Placeholder 5"/>
          <p:cNvSpPr>
            <a:spLocks noGrp="1"/>
          </p:cNvSpPr>
          <p:nvPr>
            <p:ph idx="1"/>
          </p:nvPr>
        </p:nvSpPr>
        <p:spPr/>
        <p:txBody>
          <a:bodyPr>
            <a:normAutofit fontScale="92500" lnSpcReduction="20000"/>
          </a:bodyPr>
          <a:lstStyle/>
          <a:p>
            <a:r>
              <a:rPr lang="en-US" dirty="0"/>
              <a:t>A major advantage of digital entrepreneurship is the ability to learn from experience quickly and cheaply, in the quest for a viable new business idea. </a:t>
            </a:r>
            <a:endParaRPr lang="en-US" dirty="0" smtClean="0"/>
          </a:p>
          <a:p>
            <a:pPr lvl="1"/>
            <a:r>
              <a:rPr lang="en-US" dirty="0" smtClean="0"/>
              <a:t>With </a:t>
            </a:r>
            <a:r>
              <a:rPr lang="en-US" dirty="0"/>
              <a:t>a prototype site, web analytics, and a digital business design, digital entrepreneurs have the tools to test new business ideas.</a:t>
            </a:r>
          </a:p>
          <a:p>
            <a:r>
              <a:rPr lang="en-US" dirty="0"/>
              <a:t>Web analytics has extensive acquisition, behavior, and conversion reports that can be used to improve each phase of the ABC process.</a:t>
            </a:r>
          </a:p>
          <a:p>
            <a:r>
              <a:rPr lang="en-US" dirty="0"/>
              <a:t>Content experiments, particularly A/B testing, are an important experimental tool. </a:t>
            </a:r>
            <a:endParaRPr lang="en-US" dirty="0" smtClean="0"/>
          </a:p>
          <a:p>
            <a:r>
              <a:rPr lang="en-US" dirty="0" smtClean="0"/>
              <a:t>A </a:t>
            </a:r>
            <a:r>
              <a:rPr lang="en-US" dirty="0"/>
              <a:t>third major milestone in digital entrepreneurship is an updated digital business design and prototype, based on the data from early experiments. </a:t>
            </a:r>
          </a:p>
        </p:txBody>
      </p:sp>
    </p:spTree>
    <p:extLst>
      <p:ext uri="{BB962C8B-B14F-4D97-AF65-F5344CB8AC3E}">
        <p14:creationId xmlns:p14="http://schemas.microsoft.com/office/powerpoint/2010/main" val="131170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 of Pivots</a:t>
            </a:r>
            <a:endParaRPr lang="en-US" dirty="0"/>
          </a:p>
        </p:txBody>
      </p:sp>
      <p:sp>
        <p:nvSpPr>
          <p:cNvPr id="3" name="Content Placeholder 2"/>
          <p:cNvSpPr>
            <a:spLocks noGrp="1"/>
          </p:cNvSpPr>
          <p:nvPr>
            <p:ph idx="1"/>
          </p:nvPr>
        </p:nvSpPr>
        <p:spPr/>
        <p:txBody>
          <a:bodyPr>
            <a:normAutofit fontScale="92500" lnSpcReduction="20000"/>
          </a:bodyPr>
          <a:lstStyle/>
          <a:p>
            <a:r>
              <a:rPr lang="en-US" i="1" dirty="0"/>
              <a:t>Feature pivot</a:t>
            </a:r>
            <a:r>
              <a:rPr lang="en-US" dirty="0"/>
              <a:t> – either expanding a feature, making a single feature the entire product; or shrinking a product to one of its features.</a:t>
            </a:r>
          </a:p>
          <a:p>
            <a:r>
              <a:rPr lang="en-US" i="1" dirty="0"/>
              <a:t>Customer needs pivot</a:t>
            </a:r>
            <a:r>
              <a:rPr lang="en-US" dirty="0"/>
              <a:t> – focusing on a new customer segment, or a new problem of interest to the same customer segment.</a:t>
            </a:r>
          </a:p>
          <a:p>
            <a:r>
              <a:rPr lang="en-US" i="1" dirty="0"/>
              <a:t>Platform pivot </a:t>
            </a:r>
            <a:r>
              <a:rPr lang="en-US" dirty="0"/>
              <a:t>– shifting from being a product to becoming a platform (such as to a community or matchmaker model); or shifting from being a platform for others to providing a product directly.</a:t>
            </a:r>
          </a:p>
          <a:p>
            <a:r>
              <a:rPr lang="en-US" i="1" dirty="0"/>
              <a:t>Revenue model pivot</a:t>
            </a:r>
            <a:r>
              <a:rPr lang="en-US" dirty="0"/>
              <a:t> – changing the main revenue model of the business.</a:t>
            </a:r>
          </a:p>
          <a:p>
            <a:r>
              <a:rPr lang="en-US" i="1" dirty="0"/>
              <a:t>Customer acquisition pivot</a:t>
            </a:r>
            <a:r>
              <a:rPr lang="en-US" dirty="0"/>
              <a:t> – using different channels or techniques to find new customers</a:t>
            </a:r>
            <a:r>
              <a:rPr lang="en-US" dirty="0" smtClean="0"/>
              <a:t>.</a:t>
            </a:r>
            <a:endParaRPr lang="en-US" dirty="0"/>
          </a:p>
        </p:txBody>
      </p:sp>
    </p:spTree>
    <p:extLst>
      <p:ext uri="{BB962C8B-B14F-4D97-AF65-F5344CB8AC3E}">
        <p14:creationId xmlns:p14="http://schemas.microsoft.com/office/powerpoint/2010/main" val="855299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Create a two-week plan for the most important experiments to be conducted on a prototype site, in the areas of customer acquisition, user experience, and conversions. </a:t>
            </a:r>
            <a:endParaRPr lang="en-US" dirty="0" smtClean="0"/>
          </a:p>
          <a:p>
            <a:r>
              <a:rPr lang="en-US" dirty="0" smtClean="0"/>
              <a:t>Implement </a:t>
            </a:r>
            <a:r>
              <a:rPr lang="en-US" dirty="0"/>
              <a:t>the plan</a:t>
            </a:r>
            <a:r>
              <a:rPr lang="en-US" dirty="0" smtClean="0"/>
              <a:t>.</a:t>
            </a:r>
          </a:p>
          <a:p>
            <a:r>
              <a:rPr lang="en-US" dirty="0"/>
              <a:t>At the end of the experimental period, discuss the advantages and disadvantages of continuing to pursue the original business idea, pivoting, or terminating the project.</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160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hlinkClick r:id="rId2"/>
              </a:rPr>
              <a:t>searchengineland.com/7-essential-google-analytics-reports-every-marketer-must-know-250412</a:t>
            </a:r>
            <a:r>
              <a:rPr lang="en-US" dirty="0" smtClean="0"/>
              <a:t/>
            </a:r>
            <a:br>
              <a:rPr lang="en-US" dirty="0" smtClean="0"/>
            </a:br>
            <a:r>
              <a:rPr lang="en-US" dirty="0" smtClean="0"/>
              <a:t>—guide </a:t>
            </a:r>
            <a:r>
              <a:rPr lang="en-US" dirty="0"/>
              <a:t>to useful analytics reports.</a:t>
            </a:r>
          </a:p>
          <a:p>
            <a:r>
              <a:rPr lang="en-US" dirty="0">
                <a:hlinkClick r:id="rId3"/>
              </a:rPr>
              <a:t>conversionxl.com/blog/12-google-analytics-custom-reports</a:t>
            </a:r>
            <a:r>
              <a:rPr lang="en-US" dirty="0" smtClean="0">
                <a:hlinkClick r:id="rId3"/>
              </a:rPr>
              <a:t>/</a:t>
            </a:r>
            <a:r>
              <a:rPr lang="en-US" dirty="0" smtClean="0"/>
              <a:t>—</a:t>
            </a:r>
            <a:r>
              <a:rPr lang="en-US" dirty="0"/>
              <a:t>examples of custom analytics reports, and the questions they can answer.</a:t>
            </a:r>
          </a:p>
          <a:p>
            <a:r>
              <a:rPr lang="en-US" dirty="0">
                <a:hlinkClick r:id="rId4"/>
              </a:rPr>
              <a:t>ga-dev-tools.appspot.com/campaign-url-builder</a:t>
            </a:r>
            <a:r>
              <a:rPr lang="en-US" dirty="0" smtClean="0">
                <a:hlinkClick r:id="rId4"/>
              </a:rPr>
              <a:t>/</a:t>
            </a:r>
            <a:r>
              <a:rPr lang="en-US" dirty="0" smtClean="0"/>
              <a:t>—</a:t>
            </a:r>
            <a:r>
              <a:rPr lang="en-US" dirty="0"/>
              <a:t>custom URL building tool for campaigns.</a:t>
            </a:r>
          </a:p>
          <a:p>
            <a:r>
              <a:rPr lang="en-US" dirty="0">
                <a:hlinkClick r:id="rId5"/>
              </a:rPr>
              <a:t>www.optimizely.com/optimization-glossary/ab-testing</a:t>
            </a:r>
            <a:r>
              <a:rPr lang="en-US" dirty="0" smtClean="0">
                <a:hlinkClick r:id="rId5"/>
              </a:rPr>
              <a:t>/</a:t>
            </a:r>
            <a:r>
              <a:rPr lang="en-US" dirty="0" smtClean="0"/>
              <a:t>—</a:t>
            </a:r>
            <a:r>
              <a:rPr lang="en-US" dirty="0"/>
              <a:t>A/B testing explanation and examples.</a:t>
            </a:r>
          </a:p>
          <a:p>
            <a:r>
              <a:rPr lang="en-US" dirty="0">
                <a:hlinkClick r:id="rId6"/>
              </a:rPr>
              <a:t>conversionxl.com/blog/ab-testing-guide</a:t>
            </a:r>
            <a:r>
              <a:rPr lang="en-US" dirty="0" smtClean="0">
                <a:hlinkClick r:id="rId6"/>
              </a:rPr>
              <a:t>/</a:t>
            </a:r>
            <a:r>
              <a:rPr lang="en-US" dirty="0" smtClean="0"/>
              <a:t>—</a:t>
            </a:r>
            <a:r>
              <a:rPr lang="en-US" dirty="0"/>
              <a:t>more A/B testing examples, including multivariate, and bandit testing.</a:t>
            </a:r>
          </a:p>
          <a:p>
            <a:r>
              <a:rPr lang="en-US" dirty="0">
                <a:hlinkClick r:id="rId7"/>
              </a:rPr>
              <a:t>firstround.com/review/the-tenets-of-a-b-testing-from-duolingos-master-growth-hacker</a:t>
            </a:r>
            <a:r>
              <a:rPr lang="en-US" dirty="0" smtClean="0">
                <a:hlinkClick r:id="rId7"/>
              </a:rPr>
              <a:t>/</a:t>
            </a:r>
            <a:r>
              <a:rPr lang="en-US" dirty="0" smtClean="0"/>
              <a:t/>
            </a:r>
            <a:br>
              <a:rPr lang="en-US" dirty="0" smtClean="0"/>
            </a:br>
            <a:r>
              <a:rPr lang="en-US" dirty="0" smtClean="0"/>
              <a:t>—</a:t>
            </a:r>
            <a:r>
              <a:rPr lang="en-US" dirty="0"/>
              <a:t>case study of A/B testing at </a:t>
            </a:r>
            <a:r>
              <a:rPr lang="en-US" dirty="0" err="1"/>
              <a:t>Duolingo</a:t>
            </a:r>
            <a:r>
              <a:rPr lang="en-US" dirty="0"/>
              <a:t>.</a:t>
            </a:r>
          </a:p>
          <a:p>
            <a:r>
              <a:rPr lang="en-US" dirty="0">
                <a:hlinkClick r:id="rId8"/>
              </a:rPr>
              <a:t>www.designforfounders.com/ab-testing-examples</a:t>
            </a:r>
            <a:r>
              <a:rPr lang="en-US" dirty="0" smtClean="0">
                <a:hlinkClick r:id="rId8"/>
              </a:rPr>
              <a:t>/</a:t>
            </a:r>
            <a:r>
              <a:rPr lang="en-US" dirty="0" smtClean="0"/>
              <a:t>—</a:t>
            </a:r>
            <a:r>
              <a:rPr lang="en-US" dirty="0"/>
              <a:t>more A/B testing examples.</a:t>
            </a:r>
          </a:p>
          <a:p>
            <a:r>
              <a:rPr lang="en-US" dirty="0">
                <a:hlinkClick r:id="rId9"/>
              </a:rPr>
              <a:t>optinmonster.com/8-ab-tests-to-run-on-your-popups-to-get-more-email-subscribers</a:t>
            </a:r>
            <a:r>
              <a:rPr lang="en-US" dirty="0" smtClean="0">
                <a:hlinkClick r:id="rId9"/>
              </a:rPr>
              <a:t>/</a:t>
            </a:r>
            <a:r>
              <a:rPr lang="en-US" dirty="0"/>
              <a:t> </a:t>
            </a:r>
            <a:r>
              <a:rPr lang="en-US" dirty="0" smtClean="0"/>
              <a:t/>
            </a:r>
            <a:br>
              <a:rPr lang="en-US" dirty="0" smtClean="0"/>
            </a:br>
            <a:r>
              <a:rPr lang="en-US" dirty="0" smtClean="0"/>
              <a:t>—</a:t>
            </a:r>
            <a:r>
              <a:rPr lang="en-US" dirty="0"/>
              <a:t>tips for specific A/B tests.</a:t>
            </a:r>
          </a:p>
          <a:p>
            <a:r>
              <a:rPr lang="en-US" dirty="0">
                <a:hlinkClick r:id="rId10"/>
              </a:rPr>
              <a:t>marketingplatform.google.com/about/resources/the-motley-fool-increases-order-page-conversion-rate-optimize-360</a:t>
            </a:r>
            <a:r>
              <a:rPr lang="en-US" dirty="0" smtClean="0">
                <a:hlinkClick r:id="rId10"/>
              </a:rPr>
              <a:t>/</a:t>
            </a:r>
            <a:r>
              <a:rPr lang="en-US" dirty="0" smtClean="0"/>
              <a:t>—</a:t>
            </a:r>
            <a:r>
              <a:rPr lang="en-US" dirty="0"/>
              <a:t>case study using Google Optimize to increase email conversion rate</a:t>
            </a:r>
            <a:r>
              <a:rPr lang="en-US" dirty="0" smtClean="0"/>
              <a:t>.</a:t>
            </a:r>
            <a:endParaRPr lang="en-US" dirty="0"/>
          </a:p>
        </p:txBody>
      </p:sp>
    </p:spTree>
    <p:extLst>
      <p:ext uri="{BB962C8B-B14F-4D97-AF65-F5344CB8AC3E}">
        <p14:creationId xmlns:p14="http://schemas.microsoft.com/office/powerpoint/2010/main" val="18394859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21500" y="884702"/>
            <a:ext cx="5396420" cy="4991164"/>
          </a:xfrm>
        </p:spPr>
        <p:txBody>
          <a:bodyPr>
            <a:normAutofit/>
          </a:bodyPr>
          <a:lstStyle/>
          <a:p>
            <a:pPr algn="ctr"/>
            <a:r>
              <a:rPr lang="en-US" sz="2400" dirty="0" smtClean="0">
                <a:latin typeface="Nunito" charset="0"/>
                <a:ea typeface="Nunito" charset="0"/>
                <a:cs typeface="Nunito" charset="0"/>
              </a:rPr>
              <a:t>Supplemental materials for the book:</a:t>
            </a:r>
          </a:p>
          <a:p>
            <a:pPr algn="ctr"/>
            <a:endParaRPr lang="en-US" sz="2400" dirty="0">
              <a:latin typeface="Nunito" charset="0"/>
              <a:ea typeface="Nunito" charset="0"/>
              <a:cs typeface="Nunito" charset="0"/>
            </a:endParaRPr>
          </a:p>
          <a:p>
            <a:pPr algn="ctr"/>
            <a:r>
              <a:rPr lang="en-US" sz="2400" i="1" dirty="0" smtClean="0">
                <a:latin typeface="Nunito" charset="0"/>
                <a:ea typeface="Nunito" charset="0"/>
                <a:cs typeface="Nunito" charset="0"/>
              </a:rPr>
              <a:t>Digital Entrepreneurship</a:t>
            </a:r>
            <a:r>
              <a:rPr lang="en-US" sz="2400" dirty="0" smtClean="0">
                <a:latin typeface="Nunito" charset="0"/>
                <a:ea typeface="Nunito" charset="0"/>
                <a:cs typeface="Nunito" charset="0"/>
              </a:rPr>
              <a:t>,1</a:t>
            </a:r>
            <a:r>
              <a:rPr lang="en-US" sz="2400" baseline="30000" dirty="0" smtClean="0">
                <a:latin typeface="Nunito" charset="0"/>
                <a:ea typeface="Nunito" charset="0"/>
                <a:cs typeface="Nunito" charset="0"/>
              </a:rPr>
              <a:t>st</a:t>
            </a:r>
            <a:r>
              <a:rPr lang="en-US" sz="2400" dirty="0" smtClean="0">
                <a:latin typeface="Nunito" charset="0"/>
                <a:ea typeface="Nunito" charset="0"/>
                <a:cs typeface="Nunito" charset="0"/>
              </a:rPr>
              <a:t> Edition</a:t>
            </a:r>
          </a:p>
          <a:p>
            <a:pPr algn="ctr"/>
            <a:r>
              <a:rPr lang="en-US" sz="2400" dirty="0" smtClean="0">
                <a:latin typeface="Nunito" charset="0"/>
                <a:ea typeface="Nunito" charset="0"/>
                <a:cs typeface="Nunito" charset="0"/>
              </a:rPr>
              <a:t>by Jonathan P. Allen</a:t>
            </a:r>
          </a:p>
          <a:p>
            <a:pPr algn="ctr"/>
            <a:endParaRPr lang="en-US" sz="2400" dirty="0" smtClean="0">
              <a:latin typeface="Nunito" charset="0"/>
              <a:ea typeface="Nunito" charset="0"/>
              <a:cs typeface="Nunito" charset="0"/>
            </a:endParaRPr>
          </a:p>
          <a:p>
            <a:pPr algn="ctr"/>
            <a:r>
              <a:rPr lang="en-US" sz="2400" dirty="0" smtClean="0">
                <a:latin typeface="Nunito" charset="0"/>
                <a:ea typeface="Nunito" charset="0"/>
                <a:cs typeface="Nunito" charset="0"/>
              </a:rPr>
              <a:t>Published by Routledge, 2019.</a:t>
            </a: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2"/>
              </a:rPr>
              <a:t>Routledge website</a:t>
            </a:r>
            <a:endParaRPr lang="en-US" sz="2400" dirty="0" smtClean="0">
              <a:latin typeface="Nunito" charset="0"/>
              <a:ea typeface="Nunito" charset="0"/>
              <a:cs typeface="Nunito" charset="0"/>
            </a:endParaRP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3"/>
              </a:rPr>
              <a:t>Book website with additional materials and ideas</a:t>
            </a:r>
            <a:endParaRPr lang="en-US" sz="24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26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Customer Data</a:t>
            </a:r>
            <a:endParaRPr lang="en-US" dirty="0"/>
          </a:p>
        </p:txBody>
      </p:sp>
      <p:sp>
        <p:nvSpPr>
          <p:cNvPr id="3" name="Content Placeholder 2"/>
          <p:cNvSpPr>
            <a:spLocks noGrp="1"/>
          </p:cNvSpPr>
          <p:nvPr>
            <p:ph idx="1"/>
          </p:nvPr>
        </p:nvSpPr>
        <p:spPr/>
        <p:txBody>
          <a:bodyPr>
            <a:normAutofit fontScale="85000" lnSpcReduction="20000"/>
          </a:bodyPr>
          <a:lstStyle/>
          <a:p>
            <a:r>
              <a:rPr lang="en-US" dirty="0"/>
              <a:t>Digital entrepreneurs </a:t>
            </a:r>
            <a:r>
              <a:rPr lang="en-US" dirty="0" smtClean="0"/>
              <a:t>can experiment quickly and cheaply, seeking answers to the following questions:</a:t>
            </a:r>
            <a:endParaRPr lang="en-US" dirty="0"/>
          </a:p>
          <a:p>
            <a:pPr lvl="1"/>
            <a:r>
              <a:rPr lang="en-US" dirty="0" smtClean="0"/>
              <a:t>Is my </a:t>
            </a:r>
            <a:r>
              <a:rPr lang="en-US" dirty="0"/>
              <a:t>business design a good one? </a:t>
            </a:r>
            <a:r>
              <a:rPr lang="en-US" dirty="0" smtClean="0"/>
              <a:t>Can my business idea be improved?</a:t>
            </a:r>
          </a:p>
          <a:p>
            <a:pPr lvl="1"/>
            <a:r>
              <a:rPr lang="en-US" dirty="0" smtClean="0"/>
              <a:t>Is </a:t>
            </a:r>
            <a:r>
              <a:rPr lang="en-US" dirty="0"/>
              <a:t>the prototype attracting and satisfying visitors? </a:t>
            </a:r>
            <a:endParaRPr lang="en-US" dirty="0" smtClean="0"/>
          </a:p>
          <a:p>
            <a:r>
              <a:rPr lang="en-US" dirty="0" smtClean="0"/>
              <a:t>A </a:t>
            </a:r>
            <a:r>
              <a:rPr lang="en-US" dirty="0"/>
              <a:t>completed digital business prototype, connected to web analytics, is ready to test a new business idea, as implemented in a digital business design. </a:t>
            </a:r>
            <a:endParaRPr lang="en-US" dirty="0" smtClean="0"/>
          </a:p>
          <a:p>
            <a:pPr lvl="1"/>
            <a:r>
              <a:rPr lang="en-US" dirty="0" smtClean="0"/>
              <a:t>Web </a:t>
            </a:r>
            <a:r>
              <a:rPr lang="en-US" dirty="0"/>
              <a:t>analytics provides the all-important data about how the Minimum Viable Product (MVP) or service is performing with potential customers. </a:t>
            </a:r>
            <a:endParaRPr lang="en-US" dirty="0" smtClean="0"/>
          </a:p>
          <a:p>
            <a:pPr lvl="1"/>
            <a:r>
              <a:rPr lang="en-US" dirty="0" smtClean="0"/>
              <a:t>The </a:t>
            </a:r>
            <a:r>
              <a:rPr lang="en-US" dirty="0"/>
              <a:t>goal for digital entrepreneurs is to become skilled at the process of continuous experimentation and improvement: measuring a baseline of performance, trying new things, and seeing improvement in the data (or not). </a:t>
            </a:r>
            <a:endParaRPr lang="en-US" dirty="0" smtClean="0"/>
          </a:p>
          <a:p>
            <a:r>
              <a:rPr lang="en-US" dirty="0" smtClean="0"/>
              <a:t>Reporting </a:t>
            </a:r>
            <a:r>
              <a:rPr lang="en-US" dirty="0"/>
              <a:t>in Google Analytics is organized around the ‘ABC’ process: acquisition and audience reports, behavior reports, </a:t>
            </a:r>
            <a:r>
              <a:rPr lang="en-US" dirty="0" smtClean="0"/>
              <a:t>and </a:t>
            </a:r>
            <a:r>
              <a:rPr lang="en-US" dirty="0"/>
              <a:t>conversion reports. </a:t>
            </a:r>
          </a:p>
        </p:txBody>
      </p:sp>
    </p:spTree>
    <p:extLst>
      <p:ext uri="{BB962C8B-B14F-4D97-AF65-F5344CB8AC3E}">
        <p14:creationId xmlns:p14="http://schemas.microsoft.com/office/powerpoint/2010/main" val="175421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Reports Analysis</a:t>
            </a:r>
            <a:endParaRPr lang="en-US" dirty="0"/>
          </a:p>
        </p:txBody>
      </p:sp>
      <p:sp>
        <p:nvSpPr>
          <p:cNvPr id="3" name="Content Placeholder 2"/>
          <p:cNvSpPr>
            <a:spLocks noGrp="1"/>
          </p:cNvSpPr>
          <p:nvPr>
            <p:ph idx="1"/>
          </p:nvPr>
        </p:nvSpPr>
        <p:spPr/>
        <p:txBody>
          <a:bodyPr>
            <a:normAutofit fontScale="85000" lnSpcReduction="20000"/>
          </a:bodyPr>
          <a:lstStyle/>
          <a:p>
            <a:r>
              <a:rPr lang="en-US" dirty="0"/>
              <a:t>Audience reports in web analytics give entrepreneurs basic information about the number of visitors to a site </a:t>
            </a:r>
            <a:r>
              <a:rPr lang="en-US" dirty="0" smtClean="0"/>
              <a:t>and how </a:t>
            </a:r>
            <a:r>
              <a:rPr lang="en-US" dirty="0"/>
              <a:t>often visitors return. </a:t>
            </a:r>
            <a:endParaRPr lang="en-US" dirty="0" smtClean="0"/>
          </a:p>
          <a:p>
            <a:pPr lvl="1"/>
            <a:r>
              <a:rPr lang="en-US" dirty="0" smtClean="0"/>
              <a:t>The </a:t>
            </a:r>
            <a:r>
              <a:rPr lang="en-US" dirty="0"/>
              <a:t>number and frequency of returning visitors tells us about the level of sustained interest in the digital business so far. </a:t>
            </a:r>
          </a:p>
          <a:p>
            <a:r>
              <a:rPr lang="en-US" dirty="0" smtClean="0"/>
              <a:t>Audience </a:t>
            </a:r>
            <a:r>
              <a:rPr lang="en-US" dirty="0"/>
              <a:t>reports can be used to scan for unexpected surprises, either positive or negative. </a:t>
            </a:r>
            <a:endParaRPr lang="en-US" dirty="0" smtClean="0"/>
          </a:p>
          <a:p>
            <a:r>
              <a:rPr lang="en-US" dirty="0" smtClean="0"/>
              <a:t>Linking </a:t>
            </a:r>
            <a:r>
              <a:rPr lang="en-US" dirty="0"/>
              <a:t>Google Analytics with additional services can provide additional audience reporting. </a:t>
            </a:r>
            <a:endParaRPr lang="en-US" dirty="0" smtClean="0"/>
          </a:p>
          <a:p>
            <a:pPr lvl="1"/>
            <a:r>
              <a:rPr lang="en-US" dirty="0" smtClean="0"/>
              <a:t>Signing </a:t>
            </a:r>
            <a:r>
              <a:rPr lang="en-US" dirty="0"/>
              <a:t>up for benchmarking allows you to compare a prototype’s performance data with other sites that Google considers similar to yours. </a:t>
            </a:r>
            <a:endParaRPr lang="en-US" dirty="0" smtClean="0"/>
          </a:p>
          <a:p>
            <a:pPr lvl="1"/>
            <a:r>
              <a:rPr lang="en-US" dirty="0" smtClean="0"/>
              <a:t>By linking with Google advertising services, Google Analytics can use the data contained in its user profiles to break down visitors by demographic information (such as age and gender) and interests. </a:t>
            </a:r>
          </a:p>
          <a:p>
            <a:pPr lvl="1"/>
            <a:r>
              <a:rPr lang="en-US" dirty="0" smtClean="0"/>
              <a:t>Signing up for multichannel or cross channel reporting will enable reporting on user activities across multiple devices and advertising channels, as long as the visitors are logged in to Google.</a:t>
            </a:r>
            <a:endParaRPr lang="en-US" dirty="0"/>
          </a:p>
        </p:txBody>
      </p:sp>
    </p:spTree>
    <p:extLst>
      <p:ext uri="{BB962C8B-B14F-4D97-AF65-F5344CB8AC3E}">
        <p14:creationId xmlns:p14="http://schemas.microsoft.com/office/powerpoint/2010/main" val="159842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Segmentation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Segmentation </a:t>
            </a:r>
            <a:r>
              <a:rPr lang="en-US" dirty="0"/>
              <a:t>makes the analytics data more meaningful by focusing on specific kinds of users, each of which may have different sources, needs, and end </a:t>
            </a:r>
            <a:r>
              <a:rPr lang="en-US" dirty="0" smtClean="0"/>
              <a:t>goals, </a:t>
            </a:r>
            <a:r>
              <a:rPr lang="en-US" dirty="0"/>
              <a:t>rather than aggregating all different kinds of visitors into a single measure. </a:t>
            </a:r>
            <a:endParaRPr lang="en-US" dirty="0" smtClean="0"/>
          </a:p>
          <a:p>
            <a:r>
              <a:rPr lang="en-US" dirty="0" smtClean="0"/>
              <a:t>Common </a:t>
            </a:r>
            <a:r>
              <a:rPr lang="en-US" dirty="0"/>
              <a:t>forms of segmentation include</a:t>
            </a:r>
            <a:r>
              <a:rPr lang="en-US" dirty="0" smtClean="0"/>
              <a:t>:</a:t>
            </a:r>
            <a:r>
              <a:rPr lang="en-US" dirty="0"/>
              <a:t> </a:t>
            </a:r>
          </a:p>
          <a:p>
            <a:pPr lvl="1"/>
            <a:r>
              <a:rPr lang="en-US" dirty="0"/>
              <a:t>Separating customers from non-customers, or converters from non-converters.</a:t>
            </a:r>
          </a:p>
          <a:p>
            <a:pPr lvl="1"/>
            <a:r>
              <a:rPr lang="en-US" dirty="0"/>
              <a:t>Separating non-serious visitors that bounce away immediately, from other visitors (also known as </a:t>
            </a:r>
            <a:r>
              <a:rPr lang="en-US" i="1" dirty="0"/>
              <a:t>non-bounced sessions</a:t>
            </a:r>
            <a:r>
              <a:rPr lang="en-US" dirty="0"/>
              <a:t>).</a:t>
            </a:r>
          </a:p>
          <a:p>
            <a:pPr lvl="1"/>
            <a:r>
              <a:rPr lang="en-US" dirty="0"/>
              <a:t>Focusing on a particular user technology, such as mobile users.</a:t>
            </a:r>
          </a:p>
          <a:p>
            <a:pPr lvl="1"/>
            <a:r>
              <a:rPr lang="en-US" dirty="0"/>
              <a:t>Focusing on a particular geographic area.</a:t>
            </a:r>
          </a:p>
          <a:p>
            <a:pPr lvl="1"/>
            <a:r>
              <a:rPr lang="en-US" dirty="0"/>
              <a:t>Focusing on visitors from a particular referral source.</a:t>
            </a:r>
          </a:p>
          <a:p>
            <a:pPr lvl="1"/>
            <a:r>
              <a:rPr lang="en-US" dirty="0"/>
              <a:t>Focusing on customers who visited a specific page, for example a specific promotion or discount.</a:t>
            </a:r>
          </a:p>
          <a:p>
            <a:pPr lvl="1"/>
            <a:r>
              <a:rPr lang="en-US" dirty="0"/>
              <a:t>Separating two different types of visitors in a matchmaking business, such as potential service providers versus potential customers.</a:t>
            </a:r>
          </a:p>
          <a:p>
            <a:r>
              <a:rPr lang="en-US" dirty="0"/>
              <a:t> </a:t>
            </a:r>
            <a:r>
              <a:rPr lang="en-US" dirty="0" smtClean="0"/>
              <a:t>A </a:t>
            </a:r>
            <a:r>
              <a:rPr lang="en-US" dirty="0"/>
              <a:t>segment can also be used to trigger </a:t>
            </a:r>
            <a:r>
              <a:rPr lang="en-US" i="1" dirty="0"/>
              <a:t>remarketing</a:t>
            </a:r>
            <a:r>
              <a:rPr lang="en-US" dirty="0"/>
              <a:t>, or the targeting of display ads about your business to recent visitors. </a:t>
            </a:r>
            <a:endParaRPr lang="en-US" dirty="0" smtClean="0"/>
          </a:p>
          <a:p>
            <a:pPr lvl="1"/>
            <a:r>
              <a:rPr lang="en-US" dirty="0" smtClean="0"/>
              <a:t>For </a:t>
            </a:r>
            <a:r>
              <a:rPr lang="en-US" dirty="0"/>
              <a:t>example, a segment of visitors that saw at least three pages on your site, but did not convert, could be the target of an immediate remarketing campaign on the Google Ads platform</a:t>
            </a:r>
            <a:r>
              <a:rPr lang="en-US" dirty="0" smtClean="0"/>
              <a:t>.</a:t>
            </a:r>
            <a:endParaRPr lang="en-US" dirty="0"/>
          </a:p>
        </p:txBody>
      </p:sp>
    </p:spTree>
    <p:extLst>
      <p:ext uri="{BB962C8B-B14F-4D97-AF65-F5344CB8AC3E}">
        <p14:creationId xmlns:p14="http://schemas.microsoft.com/office/powerpoint/2010/main" val="1525474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Acquisition Channels</a:t>
            </a:r>
            <a:endParaRPr lang="en-US" dirty="0"/>
          </a:p>
        </p:txBody>
      </p:sp>
      <p:sp>
        <p:nvSpPr>
          <p:cNvPr id="3" name="Content Placeholder 2"/>
          <p:cNvSpPr>
            <a:spLocks noGrp="1"/>
          </p:cNvSpPr>
          <p:nvPr>
            <p:ph idx="1"/>
          </p:nvPr>
        </p:nvSpPr>
        <p:spPr/>
        <p:txBody>
          <a:bodyPr>
            <a:normAutofit fontScale="92500"/>
          </a:bodyPr>
          <a:lstStyle/>
          <a:p>
            <a:r>
              <a:rPr lang="en-US" dirty="0"/>
              <a:t>Acquisition reports tell the entrepreneur how many visitors are coming from each channel. Channels in Google Analytics include</a:t>
            </a:r>
            <a:r>
              <a:rPr lang="en-US" dirty="0" smtClean="0"/>
              <a:t>:</a:t>
            </a:r>
            <a:r>
              <a:rPr lang="en-US" dirty="0"/>
              <a:t> </a:t>
            </a:r>
          </a:p>
          <a:p>
            <a:pPr lvl="1"/>
            <a:r>
              <a:rPr lang="en-US" i="1" dirty="0"/>
              <a:t>Direct</a:t>
            </a:r>
            <a:r>
              <a:rPr lang="en-US" dirty="0"/>
              <a:t> – typing a domain name or URL into a browser.</a:t>
            </a:r>
          </a:p>
          <a:p>
            <a:pPr lvl="1"/>
            <a:r>
              <a:rPr lang="en-US" i="1" dirty="0"/>
              <a:t>Organic search</a:t>
            </a:r>
            <a:r>
              <a:rPr lang="en-US" dirty="0"/>
              <a:t> – clicking on a search result from a known search engine.</a:t>
            </a:r>
          </a:p>
          <a:p>
            <a:pPr lvl="1"/>
            <a:r>
              <a:rPr lang="en-US" i="1" dirty="0"/>
              <a:t>Social</a:t>
            </a:r>
            <a:r>
              <a:rPr lang="en-US" dirty="0"/>
              <a:t> – clicking on a link from a known social platform.</a:t>
            </a:r>
          </a:p>
          <a:p>
            <a:pPr lvl="1"/>
            <a:r>
              <a:rPr lang="en-US" i="1" dirty="0"/>
              <a:t>Referral</a:t>
            </a:r>
            <a:r>
              <a:rPr lang="en-US" dirty="0"/>
              <a:t> – clicking on a link from another website that is not a search or social site.</a:t>
            </a:r>
          </a:p>
          <a:p>
            <a:pPr lvl="1"/>
            <a:r>
              <a:rPr lang="en-US" i="1" dirty="0"/>
              <a:t>Email</a:t>
            </a:r>
            <a:r>
              <a:rPr lang="en-US" dirty="0"/>
              <a:t> – clicking on a link in an email newsletter.</a:t>
            </a:r>
          </a:p>
          <a:p>
            <a:pPr lvl="1"/>
            <a:r>
              <a:rPr lang="en-US" i="1" dirty="0"/>
              <a:t>Paid search</a:t>
            </a:r>
            <a:r>
              <a:rPr lang="en-US" dirty="0"/>
              <a:t> – clicking on an advertisement displayed next to search results.</a:t>
            </a:r>
          </a:p>
          <a:p>
            <a:pPr lvl="1"/>
            <a:r>
              <a:rPr lang="en-US" i="1" dirty="0"/>
              <a:t>Display</a:t>
            </a:r>
            <a:r>
              <a:rPr lang="en-US" dirty="0"/>
              <a:t> – clicking on an advertisement from another site</a:t>
            </a:r>
            <a:r>
              <a:rPr lang="en-US" dirty="0" smtClean="0"/>
              <a:t>.</a:t>
            </a:r>
            <a:endParaRPr lang="en-US" dirty="0"/>
          </a:p>
        </p:txBody>
      </p:sp>
    </p:spTree>
    <p:extLst>
      <p:ext uri="{BB962C8B-B14F-4D97-AF65-F5344CB8AC3E}">
        <p14:creationId xmlns:p14="http://schemas.microsoft.com/office/powerpoint/2010/main" val="976365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Acquisition Report Analysis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acquisition ‘Overview’ report may be the single most useful report in all of Google Analytics. </a:t>
            </a:r>
            <a:endParaRPr lang="en-US" dirty="0" smtClean="0"/>
          </a:p>
          <a:p>
            <a:pPr lvl="1"/>
            <a:r>
              <a:rPr lang="en-US" dirty="0" smtClean="0"/>
              <a:t>It </a:t>
            </a:r>
            <a:r>
              <a:rPr lang="en-US" dirty="0"/>
              <a:t>gives an overview of the entire ‘ABC’ process, showing which channels bring new or returning visitors, which channels bring visitors that don’t bounce and do engage with the prototype, and most importantly which channels bring visitors that convert. </a:t>
            </a:r>
            <a:endParaRPr lang="en-US" dirty="0" smtClean="0"/>
          </a:p>
          <a:p>
            <a:r>
              <a:rPr lang="en-US" dirty="0" smtClean="0"/>
              <a:t>How successful are customer acquisition efforts from the most important channels? </a:t>
            </a:r>
          </a:p>
          <a:p>
            <a:pPr lvl="1"/>
            <a:r>
              <a:rPr lang="en-US" dirty="0" smtClean="0"/>
              <a:t>How is each channel contributing to the overall customer acquisition goal? Are there any surprises, positive or negative? </a:t>
            </a:r>
          </a:p>
          <a:p>
            <a:r>
              <a:rPr lang="en-US" dirty="0" smtClean="0"/>
              <a:t>Linking to </a:t>
            </a:r>
            <a:r>
              <a:rPr lang="en-US" dirty="0"/>
              <a:t>other Google services can provide additional insights. </a:t>
            </a:r>
            <a:endParaRPr lang="en-US" dirty="0" smtClean="0"/>
          </a:p>
          <a:p>
            <a:pPr lvl="1"/>
            <a:r>
              <a:rPr lang="en-US" dirty="0" smtClean="0"/>
              <a:t>By </a:t>
            </a:r>
            <a:r>
              <a:rPr lang="en-US" dirty="0"/>
              <a:t>linking to a Google Ads account, acquisition reports can identify the specific advertisements that bring in visitors, and compare their performance in terms of bounce rates and conversion rates. </a:t>
            </a:r>
            <a:endParaRPr lang="en-US" dirty="0" smtClean="0"/>
          </a:p>
          <a:p>
            <a:pPr lvl="1"/>
            <a:r>
              <a:rPr lang="en-US" dirty="0" smtClean="0"/>
              <a:t>By signing </a:t>
            </a:r>
            <a:r>
              <a:rPr lang="en-US" dirty="0"/>
              <a:t>up for Google Search </a:t>
            </a:r>
            <a:r>
              <a:rPr lang="en-US" dirty="0" smtClean="0"/>
              <a:t>Console, the </a:t>
            </a:r>
            <a:r>
              <a:rPr lang="en-US" dirty="0"/>
              <a:t>detailed search queries used by visitors will appear in the reporting. </a:t>
            </a:r>
          </a:p>
        </p:txBody>
      </p:sp>
    </p:spTree>
    <p:extLst>
      <p:ext uri="{BB962C8B-B14F-4D97-AF65-F5344CB8AC3E}">
        <p14:creationId xmlns:p14="http://schemas.microsoft.com/office/powerpoint/2010/main" val="665398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Compare the customer acquisition data for a prototype site to its customer acquisition goals. </a:t>
            </a:r>
            <a:endParaRPr lang="en-US" dirty="0" smtClean="0"/>
          </a:p>
          <a:p>
            <a:r>
              <a:rPr lang="en-US" dirty="0" smtClean="0"/>
              <a:t>For </a:t>
            </a:r>
            <a:r>
              <a:rPr lang="en-US" dirty="0"/>
              <a:t>each channel, discuss whether action is </a:t>
            </a:r>
            <a:r>
              <a:rPr lang="en-US" dirty="0" smtClean="0"/>
              <a:t>needed to </a:t>
            </a:r>
            <a:r>
              <a:rPr lang="en-US" dirty="0"/>
              <a:t>improve customer acquisition performance.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009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 Report Analysis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‘Overview’ report in Google Analytics provides the overall bounce rate, and information about the most popular content. </a:t>
            </a:r>
            <a:endParaRPr lang="en-US" dirty="0" smtClean="0"/>
          </a:p>
          <a:p>
            <a:r>
              <a:rPr lang="en-US" dirty="0" smtClean="0"/>
              <a:t>The </a:t>
            </a:r>
            <a:r>
              <a:rPr lang="en-US" dirty="0"/>
              <a:t>‘Behavior Flow’ report can be used to see whether visitors are successfully navigating the most important use case in the digital business design, or if they are being taken away to other parts of the prototype. </a:t>
            </a:r>
            <a:endParaRPr lang="en-US" dirty="0" smtClean="0"/>
          </a:p>
          <a:p>
            <a:r>
              <a:rPr lang="en-US" dirty="0" smtClean="0"/>
              <a:t>Under </a:t>
            </a:r>
            <a:r>
              <a:rPr lang="en-US" dirty="0"/>
              <a:t>‘Site Content’, detailed reports can reveal bounce rates and exit rates for all pages. </a:t>
            </a:r>
            <a:endParaRPr lang="en-US" dirty="0" smtClean="0"/>
          </a:p>
          <a:p>
            <a:r>
              <a:rPr lang="en-US" dirty="0" smtClean="0"/>
              <a:t>If </a:t>
            </a:r>
            <a:r>
              <a:rPr lang="en-US" dirty="0"/>
              <a:t>different landing or entry pages are used to distinguish between customer acquisition channels or campaigns, then the ‘Landing Pages’ report will reveal performance differences in terms of bounce rates and conversion rates based on initial entry. </a:t>
            </a:r>
            <a:endParaRPr lang="en-US" dirty="0" smtClean="0"/>
          </a:p>
          <a:p>
            <a:r>
              <a:rPr lang="en-US" dirty="0" smtClean="0"/>
              <a:t>The </a:t>
            </a:r>
            <a:r>
              <a:rPr lang="en-US" dirty="0"/>
              <a:t>‘Site Speed’ reports are useful for identifying pages that take too much time to load. </a:t>
            </a:r>
          </a:p>
        </p:txBody>
      </p:sp>
    </p:spTree>
    <p:extLst>
      <p:ext uri="{BB962C8B-B14F-4D97-AF65-F5344CB8AC3E}">
        <p14:creationId xmlns:p14="http://schemas.microsoft.com/office/powerpoint/2010/main" val="491854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2262</Words>
  <Application>Microsoft Macintosh PowerPoint</Application>
  <PresentationFormat>Widescreen</PresentationFormat>
  <Paragraphs>154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Calibri</vt:lpstr>
      <vt:lpstr>Calibri Light</vt:lpstr>
      <vt:lpstr>Nunito</vt:lpstr>
      <vt:lpstr>Arial</vt:lpstr>
      <vt:lpstr>Office Theme</vt:lpstr>
      <vt:lpstr>Chapter 12</vt:lpstr>
      <vt:lpstr>Highlights and Key Takeaways</vt:lpstr>
      <vt:lpstr>Analyzing Customer Data</vt:lpstr>
      <vt:lpstr>Audience Reports Analysis</vt:lpstr>
      <vt:lpstr>Audience Segmentation</vt:lpstr>
      <vt:lpstr>Acquisition Channels</vt:lpstr>
      <vt:lpstr>Acquisition Report Analysis</vt:lpstr>
      <vt:lpstr>Exercise</vt:lpstr>
      <vt:lpstr>Behavior Report Analysis</vt:lpstr>
      <vt:lpstr>Exercise</vt:lpstr>
      <vt:lpstr>Exercise</vt:lpstr>
      <vt:lpstr>Conversion Report Analysis</vt:lpstr>
      <vt:lpstr>Exercise</vt:lpstr>
      <vt:lpstr>A/B Testing</vt:lpstr>
      <vt:lpstr>A/B Testing Ideas</vt:lpstr>
      <vt:lpstr>Discussion Question </vt:lpstr>
      <vt:lpstr>Implementing A/B Tests</vt:lpstr>
      <vt:lpstr>Exercise</vt:lpstr>
      <vt:lpstr>Updating the Digital Business Design: Improving, Pivoting, or Letting Go</vt:lpstr>
      <vt:lpstr>Different Types of Pivots</vt:lpstr>
      <vt:lpstr>Exercise</vt:lpstr>
      <vt:lpstr>Additional Links</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Entrepreneurship</dc:title>
  <dc:creator>Microsoft Office User</dc:creator>
  <cp:lastModifiedBy>Microsoft Office User</cp:lastModifiedBy>
  <cp:revision>15</cp:revision>
  <dcterms:created xsi:type="dcterms:W3CDTF">2019-03-24T19:06:32Z</dcterms:created>
  <dcterms:modified xsi:type="dcterms:W3CDTF">2019-04-08T05:55:42Z</dcterms:modified>
</cp:coreProperties>
</file>