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3" r:id="rId4"/>
    <p:sldId id="264" r:id="rId5"/>
    <p:sldId id="265" r:id="rId6"/>
    <p:sldId id="266" r:id="rId7"/>
    <p:sldId id="267" r:id="rId8"/>
    <p:sldId id="268" r:id="rId9"/>
    <p:sldId id="279" r:id="rId10"/>
    <p:sldId id="269" r:id="rId11"/>
    <p:sldId id="281" r:id="rId12"/>
    <p:sldId id="270" r:id="rId13"/>
    <p:sldId id="280" r:id="rId14"/>
    <p:sldId id="271" r:id="rId15"/>
    <p:sldId id="282" r:id="rId16"/>
    <p:sldId id="272" r:id="rId17"/>
    <p:sldId id="273" r:id="rId18"/>
    <p:sldId id="283" r:id="rId19"/>
    <p:sldId id="284" r:id="rId20"/>
    <p:sldId id="274" r:id="rId21"/>
    <p:sldId id="275" r:id="rId22"/>
    <p:sldId id="276" r:id="rId23"/>
    <p:sldId id="277" r:id="rId24"/>
    <p:sldId id="285" r:id="rId25"/>
    <p:sldId id="278" r:id="rId26"/>
    <p:sldId id="286" r:id="rId27"/>
    <p:sldId id="259" r:id="rId28"/>
    <p:sldId id="26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47"/>
    <p:restoredTop sz="91423"/>
  </p:normalViewPr>
  <p:slideViewPr>
    <p:cSldViewPr snapToGrid="0" snapToObjects="1">
      <p:cViewPr varScale="1">
        <p:scale>
          <a:sx n="85" d="100"/>
          <a:sy n="85" d="100"/>
        </p:scale>
        <p:origin x="5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093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76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8122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Nunito" charset="0"/>
                <a:ea typeface="Nunito" charset="0"/>
                <a:cs typeface="Nunito"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unito" charset="0"/>
                <a:ea typeface="Nunito" charset="0"/>
                <a:cs typeface="Nunito" charset="0"/>
              </a:defRPr>
            </a:lvl1pPr>
            <a:lvl2pPr>
              <a:defRPr>
                <a:latin typeface="Nunito" charset="0"/>
                <a:ea typeface="Nunito" charset="0"/>
                <a:cs typeface="Nunito" charset="0"/>
              </a:defRPr>
            </a:lvl2pPr>
            <a:lvl3pPr>
              <a:defRPr>
                <a:latin typeface="Nunito" charset="0"/>
                <a:ea typeface="Nunito" charset="0"/>
                <a:cs typeface="Nunito" charset="0"/>
              </a:defRPr>
            </a:lvl3pPr>
            <a:lvl4pPr>
              <a:defRPr>
                <a:latin typeface="Nunito" charset="0"/>
                <a:ea typeface="Nunito" charset="0"/>
                <a:cs typeface="Nunito" charset="0"/>
              </a:defRPr>
            </a:lvl4pPr>
            <a:lvl5pPr>
              <a:defRPr>
                <a:latin typeface="Nunito" charset="0"/>
                <a:ea typeface="Nunito" charset="0"/>
                <a:cs typeface="Nunit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64811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9935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210848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183B-A270-DE4C-9EFE-4B8DB882B91B}"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59837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183B-A270-DE4C-9EFE-4B8DB882B91B}"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8486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183B-A270-DE4C-9EFE-4B8DB882B91B}"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9629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7893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63793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183B-A270-DE4C-9EFE-4B8DB882B91B}" type="datetimeFigureOut">
              <a:rPr lang="en-US" smtClean="0"/>
              <a:t>4/7/19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DB2E9-778D-C243-B952-B05D1641B48B}" type="slidenum">
              <a:rPr lang="en-US" smtClean="0"/>
              <a:t>‹#›</a:t>
            </a:fld>
            <a:endParaRPr lang="en-US"/>
          </a:p>
        </p:txBody>
      </p:sp>
    </p:spTree>
    <p:extLst>
      <p:ext uri="{BB962C8B-B14F-4D97-AF65-F5344CB8AC3E}">
        <p14:creationId xmlns:p14="http://schemas.microsoft.com/office/powerpoint/2010/main" val="23064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adwords.google.com/" TargetMode="External"/><Relationship Id="rId4" Type="http://schemas.openxmlformats.org/officeDocument/2006/relationships/hyperlink" Target="http://www.wordtracker.com/" TargetMode="External"/><Relationship Id="rId5" Type="http://schemas.openxmlformats.org/officeDocument/2006/relationships/hyperlink" Target="https://moz.com/learn/seo/what-are-keywords" TargetMode="External"/><Relationship Id="rId6" Type="http://schemas.openxmlformats.org/officeDocument/2006/relationships/hyperlink" Target="https://moz.com/free-seo-tools" TargetMode="External"/><Relationship Id="rId7" Type="http://schemas.openxmlformats.org/officeDocument/2006/relationships/hyperlink" Target="http://www.w3schools.com/tags/tag_meta.asp" TargetMode="External"/><Relationship Id="rId8" Type="http://schemas.openxmlformats.org/officeDocument/2006/relationships/hyperlink" Target="http://www.w3schools.com/tags/att_img_alt.asp" TargetMode="External"/><Relationship Id="rId9" Type="http://schemas.openxmlformats.org/officeDocument/2006/relationships/hyperlink" Target="https://moz.com/learn/seo/domain-authority" TargetMode="External"/><Relationship Id="rId10" Type="http://schemas.openxmlformats.org/officeDocument/2006/relationships/hyperlink" Target="https://mailchimp.com/pricing/free/" TargetMode="External"/><Relationship Id="rId1" Type="http://schemas.openxmlformats.org/officeDocument/2006/relationships/slideLayout" Target="../slideLayouts/slideLayout2.xml"/><Relationship Id="rId2" Type="http://schemas.openxmlformats.org/officeDocument/2006/relationships/hyperlink" Target="http://www.google.com/webmasters/tools/home"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learndigitalentrepreneurship.com/" TargetMode="External"/><Relationship Id="rId4" Type="http://schemas.openxmlformats.org/officeDocument/2006/relationships/image" Target="../media/image1.jpeg"/><Relationship Id="rId1" Type="http://schemas.openxmlformats.org/officeDocument/2006/relationships/slideLayout" Target="../slideLayouts/slideLayout9.xml"/><Relationship Id="rId2" Type="http://schemas.openxmlformats.org/officeDocument/2006/relationships/hyperlink" Target="https://www.routledge.com/Digital-Entrepreneurship/Allen/p/book/978113858369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Nunito" charset="0"/>
                <a:ea typeface="Nunito" charset="0"/>
                <a:cs typeface="Nunito" charset="0"/>
              </a:rPr>
              <a:t>Chapter 11</a:t>
            </a:r>
            <a:endParaRPr lang="en-US" dirty="0">
              <a:latin typeface="Nunito" charset="0"/>
              <a:ea typeface="Nunito" charset="0"/>
              <a:cs typeface="Nunito" charset="0"/>
            </a:endParaRPr>
          </a:p>
        </p:txBody>
      </p:sp>
      <p:sp>
        <p:nvSpPr>
          <p:cNvPr id="6" name="Text Placeholder 5"/>
          <p:cNvSpPr>
            <a:spLocks noGrp="1"/>
          </p:cNvSpPr>
          <p:nvPr>
            <p:ph type="body" sz="half" idx="2"/>
          </p:nvPr>
        </p:nvSpPr>
        <p:spPr>
          <a:xfrm>
            <a:off x="839788" y="2377440"/>
            <a:ext cx="4792916" cy="3491548"/>
          </a:xfrm>
        </p:spPr>
        <p:txBody>
          <a:bodyPr>
            <a:normAutofit/>
          </a:bodyPr>
          <a:lstStyle/>
          <a:p>
            <a:r>
              <a:rPr lang="en-US" sz="3200" dirty="0"/>
              <a:t>Customer Acquisition in a Digital World</a:t>
            </a:r>
            <a:endParaRPr lang="en-US" sz="32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39788" y="6118703"/>
            <a:ext cx="1975926" cy="307777"/>
          </a:xfrm>
          <a:prstGeom prst="rect">
            <a:avLst/>
          </a:prstGeom>
          <a:noFill/>
        </p:spPr>
        <p:txBody>
          <a:bodyPr wrap="none" rtlCol="0">
            <a:spAutoFit/>
          </a:bodyPr>
          <a:lstStyle/>
          <a:p>
            <a:r>
              <a:rPr lang="en-US" sz="1400" i="1" dirty="0" smtClean="0"/>
              <a:t>J.P. Allen version </a:t>
            </a:r>
            <a:r>
              <a:rPr lang="en-US" sz="1400" i="1" dirty="0" smtClean="0"/>
              <a:t>4-15</a:t>
            </a:r>
            <a:r>
              <a:rPr lang="en-US" sz="1400" i="1" dirty="0" smtClean="0"/>
              <a:t>-19</a:t>
            </a:r>
            <a:endParaRPr lang="en-US" sz="1400" i="1" dirty="0"/>
          </a:p>
        </p:txBody>
      </p:sp>
    </p:spTree>
    <p:extLst>
      <p:ext uri="{BB962C8B-B14F-4D97-AF65-F5344CB8AC3E}">
        <p14:creationId xmlns:p14="http://schemas.microsoft.com/office/powerpoint/2010/main" val="76438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Internal SEO</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most important task for internal SEO is to make sure that the exact keywords and phrase being targeted is on the site, and in the right places. </a:t>
            </a:r>
            <a:r>
              <a:rPr lang="en-US" dirty="0" smtClean="0"/>
              <a:t>Make </a:t>
            </a:r>
            <a:r>
              <a:rPr lang="en-US" dirty="0"/>
              <a:t>sure your keywords are featured in places such as</a:t>
            </a:r>
            <a:r>
              <a:rPr lang="en-US" dirty="0" smtClean="0"/>
              <a:t>:</a:t>
            </a:r>
            <a:endParaRPr lang="en-US" dirty="0"/>
          </a:p>
          <a:p>
            <a:pPr lvl="1"/>
            <a:r>
              <a:rPr lang="en-US" dirty="0"/>
              <a:t>Page title.</a:t>
            </a:r>
          </a:p>
          <a:p>
            <a:pPr lvl="1"/>
            <a:r>
              <a:rPr lang="en-US" dirty="0"/>
              <a:t>URL.</a:t>
            </a:r>
          </a:p>
          <a:p>
            <a:pPr lvl="1"/>
            <a:r>
              <a:rPr lang="en-US" dirty="0"/>
              <a:t>Prominent places on page, such as headers.</a:t>
            </a:r>
          </a:p>
          <a:p>
            <a:pPr lvl="1"/>
            <a:r>
              <a:rPr lang="en-US" dirty="0"/>
              <a:t>In HTML &lt;meta&gt; tags, which define information about a page such as keywords and a short description.</a:t>
            </a:r>
          </a:p>
          <a:p>
            <a:pPr lvl="1"/>
            <a:r>
              <a:rPr lang="en-US" dirty="0"/>
              <a:t>In the ‘alt’ attribute of HTML &lt;</a:t>
            </a:r>
            <a:r>
              <a:rPr lang="en-US" dirty="0" err="1"/>
              <a:t>img</a:t>
            </a:r>
            <a:r>
              <a:rPr lang="en-US" dirty="0"/>
              <a:t>&gt; tags for images.</a:t>
            </a:r>
          </a:p>
          <a:p>
            <a:r>
              <a:rPr lang="en-US" dirty="0" smtClean="0"/>
              <a:t>It </a:t>
            </a:r>
            <a:r>
              <a:rPr lang="en-US" dirty="0"/>
              <a:t>can also be helpful for the links within a site, such as the menus and navigation, to consistently point to a single page on site that is associated with a keyword or keyword phrase. </a:t>
            </a:r>
            <a:endParaRPr lang="en-US" dirty="0" smtClean="0"/>
          </a:p>
          <a:p>
            <a:r>
              <a:rPr lang="en-US" dirty="0" smtClean="0"/>
              <a:t>As </a:t>
            </a:r>
            <a:r>
              <a:rPr lang="en-US" dirty="0"/>
              <a:t>ranking algorithms change, new internal SEO factors will rise or fall in importance. </a:t>
            </a:r>
          </a:p>
        </p:txBody>
      </p:sp>
    </p:spTree>
    <p:extLst>
      <p:ext uri="{BB962C8B-B14F-4D97-AF65-F5344CB8AC3E}">
        <p14:creationId xmlns:p14="http://schemas.microsoft.com/office/powerpoint/2010/main" val="2009613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Identify </a:t>
            </a:r>
            <a:r>
              <a:rPr lang="en-US" dirty="0" smtClean="0"/>
              <a:t>three specific actions for </a:t>
            </a:r>
            <a:r>
              <a:rPr lang="en-US" dirty="0"/>
              <a:t>implementing internal SEO on your prototype site. </a:t>
            </a:r>
            <a:endParaRPr lang="en-US" dirty="0" smtClean="0"/>
          </a:p>
          <a:p>
            <a:r>
              <a:rPr lang="en-US" dirty="0" smtClean="0"/>
              <a:t>Implement </a:t>
            </a:r>
            <a:r>
              <a:rPr lang="en-US" dirty="0"/>
              <a:t>these </a:t>
            </a:r>
            <a:r>
              <a:rPr lang="en-US" dirty="0" smtClean="0"/>
              <a:t>actions.</a:t>
            </a:r>
            <a:endParaRPr lang="en-US" dirty="0"/>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7661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External SEO</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best links are from other sites that are themselves highly ranked. </a:t>
            </a:r>
            <a:endParaRPr lang="en-US" dirty="0" smtClean="0"/>
          </a:p>
          <a:p>
            <a:pPr lvl="1"/>
            <a:r>
              <a:rPr lang="en-US" dirty="0" smtClean="0"/>
              <a:t>To </a:t>
            </a:r>
            <a:r>
              <a:rPr lang="en-US" dirty="0"/>
              <a:t>win an external SEO competition, your prototype site needs to have comparable or better links than another competitor site. </a:t>
            </a:r>
            <a:endParaRPr lang="en-US" dirty="0" smtClean="0"/>
          </a:p>
          <a:p>
            <a:pPr lvl="1"/>
            <a:r>
              <a:rPr lang="en-US" dirty="0" smtClean="0"/>
              <a:t>First, link to </a:t>
            </a:r>
            <a:r>
              <a:rPr lang="en-US" dirty="0"/>
              <a:t>your prototype site from other sites or profiles that you control.  </a:t>
            </a:r>
          </a:p>
          <a:p>
            <a:r>
              <a:rPr lang="en-US" dirty="0"/>
              <a:t>Next, </a:t>
            </a:r>
            <a:r>
              <a:rPr lang="en-US" dirty="0" smtClean="0"/>
              <a:t>target other </a:t>
            </a:r>
            <a:r>
              <a:rPr lang="en-US" dirty="0"/>
              <a:t>reputable sites that will include a link to yours. </a:t>
            </a:r>
            <a:endParaRPr lang="en-US" dirty="0" smtClean="0"/>
          </a:p>
          <a:p>
            <a:pPr lvl="1"/>
            <a:r>
              <a:rPr lang="en-US" dirty="0" smtClean="0"/>
              <a:t>There </a:t>
            </a:r>
            <a:r>
              <a:rPr lang="en-US" dirty="0"/>
              <a:t>may be specialized news sites in your area of interest, or established bloggers who need content. </a:t>
            </a:r>
            <a:endParaRPr lang="en-US" dirty="0" smtClean="0"/>
          </a:p>
          <a:p>
            <a:pPr lvl="1"/>
            <a:r>
              <a:rPr lang="en-US" dirty="0" smtClean="0"/>
              <a:t>Discussion </a:t>
            </a:r>
            <a:r>
              <a:rPr lang="en-US" dirty="0"/>
              <a:t>boards or online communities can be other places to naturally include links to your prototype, though some have restrictions on self-promotion. </a:t>
            </a:r>
          </a:p>
        </p:txBody>
      </p:sp>
    </p:spTree>
    <p:extLst>
      <p:ext uri="{BB962C8B-B14F-4D97-AF65-F5344CB8AC3E}">
        <p14:creationId xmlns:p14="http://schemas.microsoft.com/office/powerpoint/2010/main" val="1220400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Find two other sites that are likely candidates for adding inbound links to your prototype site. </a:t>
            </a:r>
            <a:endParaRPr lang="en-US" dirty="0" smtClean="0"/>
          </a:p>
          <a:p>
            <a:pPr lvl="1"/>
            <a:r>
              <a:rPr lang="en-US" dirty="0" smtClean="0"/>
              <a:t>Check </a:t>
            </a:r>
            <a:r>
              <a:rPr lang="en-US" dirty="0"/>
              <a:t>that these sites have sufficient reputation to implement your SEO strategy. </a:t>
            </a:r>
            <a:endParaRPr lang="en-US" dirty="0" smtClean="0"/>
          </a:p>
          <a:p>
            <a:r>
              <a:rPr lang="en-US" dirty="0" smtClean="0"/>
              <a:t>Describe </a:t>
            </a:r>
            <a:r>
              <a:rPr lang="en-US" dirty="0"/>
              <a:t>the </a:t>
            </a:r>
            <a:r>
              <a:rPr lang="en-US" dirty="0" smtClean="0"/>
              <a:t>actions you </a:t>
            </a:r>
            <a:r>
              <a:rPr lang="en-US" dirty="0"/>
              <a:t>would take to earn those inbound links.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7789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Content Placeholder 2"/>
          <p:cNvSpPr>
            <a:spLocks noGrp="1"/>
          </p:cNvSpPr>
          <p:nvPr>
            <p:ph idx="1"/>
          </p:nvPr>
        </p:nvSpPr>
        <p:spPr/>
        <p:txBody>
          <a:bodyPr>
            <a:normAutofit fontScale="92500" lnSpcReduction="20000"/>
          </a:bodyPr>
          <a:lstStyle/>
          <a:p>
            <a:r>
              <a:rPr lang="en-US" dirty="0"/>
              <a:t>Social media </a:t>
            </a:r>
            <a:r>
              <a:rPr lang="en-US" dirty="0" smtClean="0"/>
              <a:t>is </a:t>
            </a:r>
            <a:r>
              <a:rPr lang="en-US" dirty="0"/>
              <a:t>the </a:t>
            </a:r>
            <a:r>
              <a:rPr lang="en-US" dirty="0" smtClean="0"/>
              <a:t>fastest growing channel </a:t>
            </a:r>
            <a:r>
              <a:rPr lang="en-US" dirty="0"/>
              <a:t>for bringing customers to retail sites, </a:t>
            </a:r>
            <a:r>
              <a:rPr lang="en-US" dirty="0" smtClean="0"/>
              <a:t>perhaps </a:t>
            </a:r>
            <a:r>
              <a:rPr lang="en-US" dirty="0"/>
              <a:t>up to a third of all web </a:t>
            </a:r>
            <a:r>
              <a:rPr lang="en-US" dirty="0" smtClean="0"/>
              <a:t>traffic. </a:t>
            </a:r>
          </a:p>
          <a:p>
            <a:r>
              <a:rPr lang="en-US" dirty="0" smtClean="0"/>
              <a:t>Social </a:t>
            </a:r>
            <a:r>
              <a:rPr lang="en-US" dirty="0"/>
              <a:t>media is especially appropriate for more unique, personalized consumer products that tie to people’s identity or personal </a:t>
            </a:r>
            <a:r>
              <a:rPr lang="en-US" dirty="0" smtClean="0"/>
              <a:t>values.</a:t>
            </a:r>
            <a:endParaRPr lang="en-US" dirty="0"/>
          </a:p>
          <a:p>
            <a:r>
              <a:rPr lang="en-US" dirty="0"/>
              <a:t>Social media includes the big name platforms such as Facebook and Instagram, but also includes specialized platforms such as LinkedIn and Pinterest, content sites with community discussion such as YouTube and Reddit, and review and rating sites. </a:t>
            </a:r>
            <a:endParaRPr lang="en-US" dirty="0" smtClean="0"/>
          </a:p>
          <a:p>
            <a:pPr lvl="1"/>
            <a:r>
              <a:rPr lang="en-US" dirty="0" smtClean="0"/>
              <a:t>With </a:t>
            </a:r>
            <a:r>
              <a:rPr lang="en-US" dirty="0"/>
              <a:t>marketing shifting to more conversational modes, rather than broadcasts, there are many potential marketing uses of social media. </a:t>
            </a:r>
            <a:endParaRPr lang="en-US" dirty="0" smtClean="0"/>
          </a:p>
          <a:p>
            <a:pPr lvl="1"/>
            <a:r>
              <a:rPr lang="en-US" dirty="0" smtClean="0"/>
              <a:t>Social </a:t>
            </a:r>
            <a:r>
              <a:rPr lang="en-US" dirty="0"/>
              <a:t>media can help build brand awareness, find influencers and brand advocates, support customers, learn about customer needs, and shape public relations, in ways that newer companies can take advantage of</a:t>
            </a:r>
            <a:r>
              <a:rPr lang="en-US" dirty="0" smtClean="0"/>
              <a:t>.</a:t>
            </a:r>
            <a:endParaRPr lang="en-US" dirty="0"/>
          </a:p>
        </p:txBody>
      </p:sp>
    </p:spTree>
    <p:extLst>
      <p:ext uri="{BB962C8B-B14F-4D97-AF65-F5344CB8AC3E}">
        <p14:creationId xmlns:p14="http://schemas.microsoft.com/office/powerpoint/2010/main" val="756697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Create a business social media profile for your digital business. </a:t>
            </a:r>
            <a:endParaRPr lang="en-US" dirty="0" smtClean="0"/>
          </a:p>
          <a:p>
            <a:r>
              <a:rPr lang="en-US" dirty="0" smtClean="0"/>
              <a:t>Establish </a:t>
            </a:r>
            <a:r>
              <a:rPr lang="en-US" dirty="0"/>
              <a:t>links in both directions between your social media profile, and your prototype site.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7229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Acquisition Content Issues</a:t>
            </a:r>
            <a:endParaRPr lang="en-US" dirty="0"/>
          </a:p>
        </p:txBody>
      </p:sp>
      <p:graphicFrame>
        <p:nvGraphicFramePr>
          <p:cNvPr id="4" name="Content Placeholder 3"/>
          <p:cNvGraphicFramePr>
            <a:graphicFrameLocks noGrp="1"/>
          </p:cNvGraphicFramePr>
          <p:nvPr>
            <p:ph idx="1"/>
          </p:nvPr>
        </p:nvGraphicFramePr>
        <p:xfrm>
          <a:off x="3467067" y="1825625"/>
          <a:ext cx="5257866" cy="4351339"/>
        </p:xfrm>
        <a:graphic>
          <a:graphicData uri="http://schemas.openxmlformats.org/drawingml/2006/table">
            <a:tbl>
              <a:tblPr/>
              <a:tblGrid>
                <a:gridCol w="1752622"/>
                <a:gridCol w="1752622"/>
                <a:gridCol w="1752622"/>
              </a:tblGrid>
              <a:tr h="348107">
                <a:tc>
                  <a:txBody>
                    <a:bodyPr/>
                    <a:lstStyle/>
                    <a:p>
                      <a:r>
                        <a:rPr lang="en-US" sz="1700" b="1"/>
                        <a:t>Issue</a:t>
                      </a:r>
                      <a:endParaRPr lang="en-US" sz="1700"/>
                    </a:p>
                  </a:txBody>
                  <a:tcPr marL="87027" marR="87027" marT="43513" marB="43513" anchor="ctr">
                    <a:lnL>
                      <a:noFill/>
                    </a:lnL>
                    <a:lnR>
                      <a:noFill/>
                    </a:lnR>
                    <a:lnT>
                      <a:noFill/>
                    </a:lnT>
                    <a:lnB>
                      <a:noFill/>
                    </a:lnB>
                  </a:tcPr>
                </a:tc>
                <a:tc>
                  <a:txBody>
                    <a:bodyPr/>
                    <a:lstStyle/>
                    <a:p>
                      <a:r>
                        <a:rPr lang="en-US" sz="1700" b="1"/>
                        <a:t>Search</a:t>
                      </a:r>
                      <a:endParaRPr lang="en-US" sz="1700"/>
                    </a:p>
                  </a:txBody>
                  <a:tcPr marL="87027" marR="87027" marT="43513" marB="43513" anchor="ctr">
                    <a:lnL>
                      <a:noFill/>
                    </a:lnL>
                    <a:lnR>
                      <a:noFill/>
                    </a:lnR>
                    <a:lnT>
                      <a:noFill/>
                    </a:lnT>
                    <a:lnB>
                      <a:noFill/>
                    </a:lnB>
                  </a:tcPr>
                </a:tc>
                <a:tc>
                  <a:txBody>
                    <a:bodyPr/>
                    <a:lstStyle/>
                    <a:p>
                      <a:r>
                        <a:rPr lang="en-US" sz="1700" b="1"/>
                        <a:t>Social Media</a:t>
                      </a:r>
                      <a:endParaRPr lang="en-US" sz="1700"/>
                    </a:p>
                  </a:txBody>
                  <a:tcPr marL="87027" marR="87027" marT="43513" marB="43513" anchor="ctr">
                    <a:lnL>
                      <a:noFill/>
                    </a:lnL>
                    <a:lnR>
                      <a:noFill/>
                    </a:lnR>
                    <a:lnT>
                      <a:noFill/>
                    </a:lnT>
                    <a:lnB>
                      <a:noFill/>
                    </a:lnB>
                  </a:tcPr>
                </a:tc>
              </a:tr>
              <a:tr h="1392428">
                <a:tc>
                  <a:txBody>
                    <a:bodyPr/>
                    <a:lstStyle/>
                    <a:p>
                      <a:r>
                        <a:rPr lang="en-US" sz="1700"/>
                        <a:t>Discovery</a:t>
                      </a:r>
                    </a:p>
                  </a:txBody>
                  <a:tcPr marL="87027" marR="87027" marT="43513" marB="43513" anchor="ctr">
                    <a:lnL>
                      <a:noFill/>
                    </a:lnL>
                    <a:lnR>
                      <a:noFill/>
                    </a:lnR>
                    <a:lnT>
                      <a:noFill/>
                    </a:lnT>
                    <a:lnB>
                      <a:noFill/>
                    </a:lnB>
                  </a:tcPr>
                </a:tc>
                <a:tc>
                  <a:txBody>
                    <a:bodyPr/>
                    <a:lstStyle/>
                    <a:p>
                      <a:r>
                        <a:rPr lang="en-US" sz="1700"/>
                        <a:t>Search queries; keyword phrases; changing search ranking algorithms</a:t>
                      </a:r>
                    </a:p>
                  </a:txBody>
                  <a:tcPr marL="87027" marR="87027" marT="43513" marB="43513" anchor="ctr">
                    <a:lnL>
                      <a:noFill/>
                    </a:lnL>
                    <a:lnR>
                      <a:noFill/>
                    </a:lnR>
                    <a:lnT>
                      <a:noFill/>
                    </a:lnT>
                    <a:lnB>
                      <a:noFill/>
                    </a:lnB>
                  </a:tcPr>
                </a:tc>
                <a:tc>
                  <a:txBody>
                    <a:bodyPr/>
                    <a:lstStyle/>
                    <a:p>
                      <a:r>
                        <a:rPr lang="en-US" sz="1700"/>
                        <a:t>Hashtags; changing news feed ranking algorithms</a:t>
                      </a:r>
                    </a:p>
                  </a:txBody>
                  <a:tcPr marL="87027" marR="87027" marT="43513" marB="43513" anchor="ctr">
                    <a:lnL>
                      <a:noFill/>
                    </a:lnL>
                    <a:lnR>
                      <a:noFill/>
                    </a:lnR>
                    <a:lnT>
                      <a:noFill/>
                    </a:lnT>
                    <a:lnB>
                      <a:noFill/>
                    </a:lnB>
                  </a:tcPr>
                </a:tc>
              </a:tr>
              <a:tr h="870268">
                <a:tc>
                  <a:txBody>
                    <a:bodyPr/>
                    <a:lstStyle/>
                    <a:p>
                      <a:r>
                        <a:rPr lang="en-US" sz="1700"/>
                        <a:t>Virality</a:t>
                      </a:r>
                    </a:p>
                  </a:txBody>
                  <a:tcPr marL="87027" marR="87027" marT="43513" marB="43513" anchor="ctr">
                    <a:lnL>
                      <a:noFill/>
                    </a:lnL>
                    <a:lnR>
                      <a:noFill/>
                    </a:lnR>
                    <a:lnT>
                      <a:noFill/>
                    </a:lnT>
                    <a:lnB>
                      <a:noFill/>
                    </a:lnB>
                  </a:tcPr>
                </a:tc>
                <a:tc>
                  <a:txBody>
                    <a:bodyPr/>
                    <a:lstStyle/>
                    <a:p>
                      <a:r>
                        <a:rPr lang="en-US" sz="1700"/>
                        <a:t>Inbound links from high reputation sites</a:t>
                      </a:r>
                    </a:p>
                  </a:txBody>
                  <a:tcPr marL="87027" marR="87027" marT="43513" marB="43513" anchor="ctr">
                    <a:lnL>
                      <a:noFill/>
                    </a:lnL>
                    <a:lnR>
                      <a:noFill/>
                    </a:lnR>
                    <a:lnT>
                      <a:noFill/>
                    </a:lnT>
                    <a:lnB>
                      <a:noFill/>
                    </a:lnB>
                  </a:tcPr>
                </a:tc>
                <a:tc>
                  <a:txBody>
                    <a:bodyPr/>
                    <a:lstStyle/>
                    <a:p>
                      <a:r>
                        <a:rPr lang="en-US" sz="1700"/>
                        <a:t>Network connections; influencers</a:t>
                      </a:r>
                    </a:p>
                  </a:txBody>
                  <a:tcPr marL="87027" marR="87027" marT="43513" marB="43513" anchor="ctr">
                    <a:lnL>
                      <a:noFill/>
                    </a:lnL>
                    <a:lnR>
                      <a:noFill/>
                    </a:lnR>
                    <a:lnT>
                      <a:noFill/>
                    </a:lnT>
                    <a:lnB>
                      <a:noFill/>
                    </a:lnB>
                  </a:tcPr>
                </a:tc>
              </a:tr>
              <a:tr h="870268">
                <a:tc>
                  <a:txBody>
                    <a:bodyPr/>
                    <a:lstStyle/>
                    <a:p>
                      <a:r>
                        <a:rPr lang="en-US" sz="1700"/>
                        <a:t>Content Mix</a:t>
                      </a:r>
                    </a:p>
                  </a:txBody>
                  <a:tcPr marL="87027" marR="87027" marT="43513" marB="43513" anchor="ctr">
                    <a:lnL>
                      <a:noFill/>
                    </a:lnL>
                    <a:lnR>
                      <a:noFill/>
                    </a:lnR>
                    <a:lnT>
                      <a:noFill/>
                    </a:lnT>
                    <a:lnB>
                      <a:noFill/>
                    </a:lnB>
                  </a:tcPr>
                </a:tc>
                <a:tc>
                  <a:txBody>
                    <a:bodyPr/>
                    <a:lstStyle/>
                    <a:p>
                      <a:r>
                        <a:rPr lang="en-US" sz="1700"/>
                        <a:t>Short vs. long form; images and video</a:t>
                      </a:r>
                    </a:p>
                  </a:txBody>
                  <a:tcPr marL="87027" marR="87027" marT="43513" marB="43513" anchor="ctr">
                    <a:lnL>
                      <a:noFill/>
                    </a:lnL>
                    <a:lnR>
                      <a:noFill/>
                    </a:lnR>
                    <a:lnT>
                      <a:noFill/>
                    </a:lnT>
                    <a:lnB>
                      <a:noFill/>
                    </a:lnB>
                  </a:tcPr>
                </a:tc>
                <a:tc>
                  <a:txBody>
                    <a:bodyPr/>
                    <a:lstStyle/>
                    <a:p>
                      <a:r>
                        <a:rPr lang="en-US" sz="1700"/>
                        <a:t>Sales vs. education vs. entertainment</a:t>
                      </a:r>
                    </a:p>
                  </a:txBody>
                  <a:tcPr marL="87027" marR="87027" marT="43513" marB="43513" anchor="ctr">
                    <a:lnL>
                      <a:noFill/>
                    </a:lnL>
                    <a:lnR>
                      <a:noFill/>
                    </a:lnR>
                    <a:lnT>
                      <a:noFill/>
                    </a:lnT>
                    <a:lnB>
                      <a:noFill/>
                    </a:lnB>
                  </a:tcPr>
                </a:tc>
              </a:tr>
              <a:tr h="870268">
                <a:tc>
                  <a:txBody>
                    <a:bodyPr/>
                    <a:lstStyle/>
                    <a:p>
                      <a:r>
                        <a:rPr lang="en-US" sz="1700"/>
                        <a:t>Timeline</a:t>
                      </a:r>
                    </a:p>
                  </a:txBody>
                  <a:tcPr marL="87027" marR="87027" marT="43513" marB="43513" anchor="ctr">
                    <a:lnL>
                      <a:noFill/>
                    </a:lnL>
                    <a:lnR>
                      <a:noFill/>
                    </a:lnR>
                    <a:lnT>
                      <a:noFill/>
                    </a:lnT>
                    <a:lnB>
                      <a:noFill/>
                    </a:lnB>
                  </a:tcPr>
                </a:tc>
                <a:tc>
                  <a:txBody>
                    <a:bodyPr/>
                    <a:lstStyle/>
                    <a:p>
                      <a:r>
                        <a:rPr lang="en-US" sz="1700"/>
                        <a:t>Regularly updated original content</a:t>
                      </a:r>
                    </a:p>
                  </a:txBody>
                  <a:tcPr marL="87027" marR="87027" marT="43513" marB="43513" anchor="ctr">
                    <a:lnL>
                      <a:noFill/>
                    </a:lnL>
                    <a:lnR>
                      <a:noFill/>
                    </a:lnR>
                    <a:lnT>
                      <a:noFill/>
                    </a:lnT>
                    <a:lnB>
                      <a:noFill/>
                    </a:lnB>
                  </a:tcPr>
                </a:tc>
                <a:tc>
                  <a:txBody>
                    <a:bodyPr/>
                    <a:lstStyle/>
                    <a:p>
                      <a:r>
                        <a:rPr lang="en-US" sz="1700" dirty="0"/>
                        <a:t>Posting frequency; time of day</a:t>
                      </a:r>
                    </a:p>
                  </a:txBody>
                  <a:tcPr marL="87027" marR="87027" marT="43513" marB="43513" anchor="ctr">
                    <a:lnL>
                      <a:noFill/>
                    </a:lnL>
                    <a:lnR>
                      <a:noFill/>
                    </a:lnR>
                    <a:lnT>
                      <a:noFill/>
                    </a:lnT>
                    <a:lnB>
                      <a:noFill/>
                    </a:lnB>
                  </a:tcPr>
                </a:tc>
              </a:tr>
            </a:tbl>
          </a:graphicData>
        </a:graphic>
      </p:graphicFrame>
    </p:spTree>
    <p:extLst>
      <p:ext uri="{BB962C8B-B14F-4D97-AF65-F5344CB8AC3E}">
        <p14:creationId xmlns:p14="http://schemas.microsoft.com/office/powerpoint/2010/main" val="873622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 Strategy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i="1" dirty="0"/>
              <a:t>content</a:t>
            </a:r>
            <a:r>
              <a:rPr lang="en-US" dirty="0"/>
              <a:t> strategy defines the mix of commercial, educational, and entertainment content, as well as post frequency and timing. </a:t>
            </a:r>
            <a:endParaRPr lang="en-US" dirty="0" smtClean="0"/>
          </a:p>
          <a:p>
            <a:pPr lvl="1"/>
            <a:r>
              <a:rPr lang="en-US" dirty="0" smtClean="0"/>
              <a:t>Social </a:t>
            </a:r>
            <a:r>
              <a:rPr lang="en-US" dirty="0"/>
              <a:t>media content is more effective when it is not just a stream of commercial messages. Content that connects emotionally, sparks conversations, raises questions, or make people feel good about themselves tend to have more reach on social </a:t>
            </a:r>
            <a:r>
              <a:rPr lang="en-US" dirty="0" smtClean="0"/>
              <a:t>media.</a:t>
            </a:r>
          </a:p>
          <a:p>
            <a:r>
              <a:rPr lang="en-US" dirty="0" smtClean="0"/>
              <a:t>The </a:t>
            </a:r>
            <a:r>
              <a:rPr lang="en-US" i="1" dirty="0"/>
              <a:t>engagement</a:t>
            </a:r>
            <a:r>
              <a:rPr lang="en-US" dirty="0"/>
              <a:t> strategy is the plan for getting customers to follow a social media account, and then engage with its content by sharing, liking, and commenting. </a:t>
            </a:r>
            <a:endParaRPr lang="en-US" dirty="0" smtClean="0"/>
          </a:p>
          <a:p>
            <a:pPr lvl="1"/>
            <a:r>
              <a:rPr lang="en-US" dirty="0" smtClean="0"/>
              <a:t>Messages </a:t>
            </a:r>
            <a:r>
              <a:rPr lang="en-US" dirty="0"/>
              <a:t>with high quality arguments, that attract more likes and comments, and that are considered admirable and appealing are more likely to be liked and </a:t>
            </a:r>
            <a:r>
              <a:rPr lang="en-US" dirty="0" smtClean="0"/>
              <a:t>shared.</a:t>
            </a:r>
            <a:endParaRPr lang="en-US" dirty="0"/>
          </a:p>
          <a:p>
            <a:r>
              <a:rPr lang="en-US" dirty="0" smtClean="0"/>
              <a:t>The </a:t>
            </a:r>
            <a:r>
              <a:rPr lang="en-US" i="1" dirty="0"/>
              <a:t>influencer</a:t>
            </a:r>
            <a:r>
              <a:rPr lang="en-US" dirty="0"/>
              <a:t> strategy is the plan for quickly spreading content through a social media network. </a:t>
            </a:r>
            <a:endParaRPr lang="en-US" dirty="0" smtClean="0"/>
          </a:p>
          <a:p>
            <a:pPr lvl="1"/>
            <a:r>
              <a:rPr lang="en-US" dirty="0" smtClean="0"/>
              <a:t>Influencers </a:t>
            </a:r>
            <a:r>
              <a:rPr lang="en-US" dirty="0"/>
              <a:t>are trusted almost as much as personal recommendations in terms of product endorsements, and fit better with how many social media users like to learn about new products and services. </a:t>
            </a:r>
          </a:p>
        </p:txBody>
      </p:sp>
    </p:spTree>
    <p:extLst>
      <p:ext uri="{BB962C8B-B14F-4D97-AF65-F5344CB8AC3E}">
        <p14:creationId xmlns:p14="http://schemas.microsoft.com/office/powerpoint/2010/main" val="2145056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a:t>Describe the social media content strategy for your digital </a:t>
            </a:r>
            <a:r>
              <a:rPr lang="en-US" dirty="0" smtClean="0"/>
              <a:t>business.</a:t>
            </a:r>
          </a:p>
          <a:p>
            <a:pPr lvl="1"/>
            <a:r>
              <a:rPr lang="en-US" dirty="0" smtClean="0"/>
              <a:t>What would be a reasonable target for number </a:t>
            </a:r>
            <a:r>
              <a:rPr lang="en-US" dirty="0"/>
              <a:t>of visitors per </a:t>
            </a:r>
            <a:r>
              <a:rPr lang="en-US" dirty="0" smtClean="0"/>
              <a:t>month?</a:t>
            </a:r>
            <a:endParaRPr lang="en-US" dirty="0"/>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7562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Identify the actions you will take in the first week to implement the social media </a:t>
            </a:r>
            <a:r>
              <a:rPr lang="en-US" i="1" dirty="0"/>
              <a:t>engagement</a:t>
            </a:r>
            <a:r>
              <a:rPr lang="en-US" dirty="0"/>
              <a:t> and </a:t>
            </a:r>
            <a:r>
              <a:rPr lang="en-US" i="1" dirty="0"/>
              <a:t>influencer</a:t>
            </a:r>
            <a:r>
              <a:rPr lang="en-US" dirty="0"/>
              <a:t> strategy for your digital business.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7711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and Key Takeaways</a:t>
            </a:r>
            <a:endParaRPr lang="en-US" dirty="0"/>
          </a:p>
        </p:txBody>
      </p:sp>
      <p:sp>
        <p:nvSpPr>
          <p:cNvPr id="6" name="Content Placeholder 5"/>
          <p:cNvSpPr>
            <a:spLocks noGrp="1"/>
          </p:cNvSpPr>
          <p:nvPr>
            <p:ph idx="1"/>
          </p:nvPr>
        </p:nvSpPr>
        <p:spPr/>
        <p:txBody>
          <a:bodyPr>
            <a:normAutofit fontScale="77500" lnSpcReduction="20000"/>
          </a:bodyPr>
          <a:lstStyle/>
          <a:p>
            <a:r>
              <a:rPr lang="en-US" dirty="0"/>
              <a:t>Attracting new customers online is becoming a vital skill for all businesses, digital or not.</a:t>
            </a:r>
          </a:p>
          <a:p>
            <a:r>
              <a:rPr lang="en-US" dirty="0"/>
              <a:t>Attracting customers in the digital world means competing with hundreds of millions of other web sites and apps.</a:t>
            </a:r>
          </a:p>
          <a:p>
            <a:r>
              <a:rPr lang="en-US" dirty="0"/>
              <a:t>The most important customer acquisition channels include search, social media, paid advertisements, and email marketing.</a:t>
            </a:r>
          </a:p>
          <a:p>
            <a:r>
              <a:rPr lang="en-US" dirty="0"/>
              <a:t>Search engines are a major source of potential customers online, with high conversion potential. Placement in the most relevant search rankings is critical, making search engine optimization an important activity.</a:t>
            </a:r>
          </a:p>
          <a:p>
            <a:r>
              <a:rPr lang="en-US" dirty="0"/>
              <a:t>Social media is a fast growing source of customers online. A social media customer acquisition strategy includes a content strategy, an engagement strategy, and an influencer strategy.</a:t>
            </a:r>
          </a:p>
          <a:p>
            <a:r>
              <a:rPr lang="en-US" dirty="0"/>
              <a:t>A digital business should have clear customer acquisition goals, with a specific numeric target for each channel</a:t>
            </a:r>
            <a:r>
              <a:rPr lang="en-US" dirty="0" smtClean="0"/>
              <a:t>.</a:t>
            </a:r>
            <a:endParaRPr lang="en-US" dirty="0"/>
          </a:p>
        </p:txBody>
      </p:sp>
    </p:spTree>
    <p:extLst>
      <p:ext uri="{BB962C8B-B14F-4D97-AF65-F5344CB8AC3E}">
        <p14:creationId xmlns:p14="http://schemas.microsoft.com/office/powerpoint/2010/main" val="131170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Channels: Email</a:t>
            </a:r>
            <a:endParaRPr lang="en-US" dirty="0"/>
          </a:p>
        </p:txBody>
      </p:sp>
      <p:sp>
        <p:nvSpPr>
          <p:cNvPr id="3" name="Content Placeholder 2"/>
          <p:cNvSpPr>
            <a:spLocks noGrp="1"/>
          </p:cNvSpPr>
          <p:nvPr>
            <p:ph idx="1"/>
          </p:nvPr>
        </p:nvSpPr>
        <p:spPr/>
        <p:txBody>
          <a:bodyPr>
            <a:normAutofit fontScale="62500" lnSpcReduction="20000"/>
          </a:bodyPr>
          <a:lstStyle/>
          <a:p>
            <a:r>
              <a:rPr lang="en-US" dirty="0"/>
              <a:t>In </a:t>
            </a:r>
            <a:r>
              <a:rPr lang="en-US" i="1" dirty="0"/>
              <a:t>email marketing</a:t>
            </a:r>
            <a:r>
              <a:rPr lang="en-US" dirty="0"/>
              <a:t>, email addresses are collected from potential customers, who are then sent regular newsletters. Links in the newsletters bring visitors back to a prototype site. </a:t>
            </a:r>
            <a:endParaRPr lang="en-US" dirty="0" smtClean="0"/>
          </a:p>
          <a:p>
            <a:r>
              <a:rPr lang="en-US" dirty="0" smtClean="0"/>
              <a:t>Email </a:t>
            </a:r>
            <a:r>
              <a:rPr lang="en-US" dirty="0"/>
              <a:t>marketing is simple, inexpensive, and has high conversion </a:t>
            </a:r>
            <a:r>
              <a:rPr lang="en-US" dirty="0" smtClean="0"/>
              <a:t>rates.</a:t>
            </a:r>
            <a:endParaRPr lang="en-US" dirty="0"/>
          </a:p>
          <a:p>
            <a:r>
              <a:rPr lang="en-US" dirty="0" smtClean="0"/>
              <a:t>Typically</a:t>
            </a:r>
            <a:r>
              <a:rPr lang="en-US" dirty="0"/>
              <a:t>, an outside service is used for email marketing. </a:t>
            </a:r>
            <a:endParaRPr lang="en-US" dirty="0" smtClean="0"/>
          </a:p>
          <a:p>
            <a:pPr lvl="1"/>
            <a:r>
              <a:rPr lang="en-US" dirty="0" smtClean="0"/>
              <a:t>Specialized </a:t>
            </a:r>
            <a:r>
              <a:rPr lang="en-US" dirty="0"/>
              <a:t>services know how to get around the spam filters which stop around 90% of all emails. Outside services can track how often mailboxes are opened in inboxes, manage subscriptions, and send higher volumes of mail more quickly than the email servers available on a shared hosting service.  </a:t>
            </a:r>
            <a:endParaRPr lang="en-US" dirty="0" smtClean="0"/>
          </a:p>
          <a:p>
            <a:r>
              <a:rPr lang="en-US" dirty="0" smtClean="0"/>
              <a:t>Using </a:t>
            </a:r>
            <a:r>
              <a:rPr lang="en-US" dirty="0"/>
              <a:t>links with custom URLs, or unique landing pages, allows the effectiveness of each newsletter to be tracked in web analytics.</a:t>
            </a:r>
          </a:p>
          <a:p>
            <a:r>
              <a:rPr lang="en-US" dirty="0" smtClean="0"/>
              <a:t>Newsletter </a:t>
            </a:r>
            <a:r>
              <a:rPr lang="en-US" dirty="0"/>
              <a:t>content can either be treated more like a direct mail sales exercise, or as another type of social media with a mix of commercial, educational, and entertainment content. </a:t>
            </a:r>
            <a:endParaRPr lang="en-US" dirty="0" smtClean="0"/>
          </a:p>
          <a:p>
            <a:pPr lvl="1"/>
            <a:r>
              <a:rPr lang="en-US" dirty="0" smtClean="0"/>
              <a:t>The </a:t>
            </a:r>
            <a:r>
              <a:rPr lang="en-US" dirty="0"/>
              <a:t>social media approach provides general information, </a:t>
            </a:r>
            <a:r>
              <a:rPr lang="en-US" dirty="0" smtClean="0"/>
              <a:t>tips, </a:t>
            </a:r>
            <a:r>
              <a:rPr lang="en-US" dirty="0"/>
              <a:t>and customer stories, along with sales pitches and calls to action. </a:t>
            </a:r>
            <a:endParaRPr lang="en-US" dirty="0" smtClean="0"/>
          </a:p>
          <a:p>
            <a:r>
              <a:rPr lang="en-US" dirty="0" smtClean="0"/>
              <a:t>A </a:t>
            </a:r>
            <a:r>
              <a:rPr lang="en-US" dirty="0"/>
              <a:t>pure direct mail approach will try to create a click by using ‘bait’ to capture attention, an argument why a product or service can solve a problem, and an immediate call to action, the standard persuasion tools of direct mail. </a:t>
            </a:r>
            <a:endParaRPr lang="en-US" dirty="0" smtClean="0"/>
          </a:p>
          <a:p>
            <a:pPr lvl="1"/>
            <a:r>
              <a:rPr lang="en-US" dirty="0" smtClean="0"/>
              <a:t>In </a:t>
            </a:r>
            <a:r>
              <a:rPr lang="en-US" dirty="0"/>
              <a:t>a direct mail approach, the text would also try to motivate customer action by generating emotional responses such as fear, followed by guilt, greed (discounts and low price), and </a:t>
            </a:r>
            <a:r>
              <a:rPr lang="en-US" dirty="0" smtClean="0"/>
              <a:t>exclusivity.</a:t>
            </a:r>
            <a:endParaRPr lang="en-US" dirty="0"/>
          </a:p>
          <a:p>
            <a:endParaRPr lang="en-US" dirty="0"/>
          </a:p>
        </p:txBody>
      </p:sp>
    </p:spTree>
    <p:extLst>
      <p:ext uri="{BB962C8B-B14F-4D97-AF65-F5344CB8AC3E}">
        <p14:creationId xmlns:p14="http://schemas.microsoft.com/office/powerpoint/2010/main" val="1322756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Channels: Paid Advertising</a:t>
            </a:r>
            <a:endParaRPr lang="en-US" dirty="0"/>
          </a:p>
        </p:txBody>
      </p:sp>
      <p:sp>
        <p:nvSpPr>
          <p:cNvPr id="3" name="Content Placeholder 2"/>
          <p:cNvSpPr>
            <a:spLocks noGrp="1"/>
          </p:cNvSpPr>
          <p:nvPr>
            <p:ph idx="1"/>
          </p:nvPr>
        </p:nvSpPr>
        <p:spPr/>
        <p:txBody>
          <a:bodyPr>
            <a:normAutofit fontScale="70000" lnSpcReduction="20000"/>
          </a:bodyPr>
          <a:lstStyle/>
          <a:p>
            <a:r>
              <a:rPr lang="en-US" dirty="0"/>
              <a:t>Most customer acquisition channels—search, social media, and email—take time to build. Paid advertising is an effective tool for generating customer visits </a:t>
            </a:r>
            <a:r>
              <a:rPr lang="en-US" dirty="0" smtClean="0"/>
              <a:t>quickly.</a:t>
            </a:r>
          </a:p>
          <a:p>
            <a:r>
              <a:rPr lang="en-US" dirty="0" smtClean="0"/>
              <a:t>Advertising </a:t>
            </a:r>
            <a:r>
              <a:rPr lang="en-US" dirty="0"/>
              <a:t>campaigns can be set with either manual cost-per-click bids, or by specifying a ranking and letting the cost adjust automatically. </a:t>
            </a:r>
            <a:endParaRPr lang="en-US" dirty="0" smtClean="0"/>
          </a:p>
          <a:p>
            <a:r>
              <a:rPr lang="en-US" i="1" dirty="0"/>
              <a:t>R</a:t>
            </a:r>
            <a:r>
              <a:rPr lang="en-US" i="1" dirty="0" smtClean="0"/>
              <a:t>emarketing</a:t>
            </a:r>
            <a:r>
              <a:rPr lang="en-US" dirty="0" smtClean="0"/>
              <a:t> </a:t>
            </a:r>
            <a:r>
              <a:rPr lang="en-US" dirty="0"/>
              <a:t>can be used customize advertisements based on previous </a:t>
            </a:r>
            <a:r>
              <a:rPr lang="en-US" dirty="0" smtClean="0"/>
              <a:t>visits.</a:t>
            </a:r>
            <a:endParaRPr lang="en-US" dirty="0"/>
          </a:p>
          <a:p>
            <a:r>
              <a:rPr lang="en-US" dirty="0" smtClean="0"/>
              <a:t>Google </a:t>
            </a:r>
            <a:r>
              <a:rPr lang="en-US" dirty="0"/>
              <a:t>has one of the largest advertising networks, but there are many other network for publishing advertisements on web sites. </a:t>
            </a:r>
            <a:endParaRPr lang="en-US" dirty="0" smtClean="0"/>
          </a:p>
          <a:p>
            <a:pPr lvl="1"/>
            <a:r>
              <a:rPr lang="en-US" dirty="0" smtClean="0"/>
              <a:t>Video </a:t>
            </a:r>
            <a:r>
              <a:rPr lang="en-US" dirty="0"/>
              <a:t>ads are only about 10% the revenue of television advertising, at around $5 billion a year, but are growing </a:t>
            </a:r>
            <a:r>
              <a:rPr lang="en-US" dirty="0" smtClean="0"/>
              <a:t>quickly. </a:t>
            </a:r>
          </a:p>
          <a:p>
            <a:r>
              <a:rPr lang="en-US" dirty="0" smtClean="0"/>
              <a:t>Social </a:t>
            </a:r>
            <a:r>
              <a:rPr lang="en-US" dirty="0"/>
              <a:t>media ads have the advantage of precise targeting based on detailed demographics and interests. </a:t>
            </a:r>
            <a:endParaRPr lang="en-US" dirty="0" smtClean="0"/>
          </a:p>
          <a:p>
            <a:pPr lvl="1"/>
            <a:r>
              <a:rPr lang="en-US" dirty="0" smtClean="0"/>
              <a:t>Social media ads offer the choice of traditional display advertisements on the side, or promoted or ‘boosted’ content inside the news feed itself. </a:t>
            </a:r>
          </a:p>
          <a:p>
            <a:pPr lvl="1"/>
            <a:r>
              <a:rPr lang="en-US" dirty="0" smtClean="0"/>
              <a:t>Social </a:t>
            </a:r>
            <a:r>
              <a:rPr lang="en-US" dirty="0"/>
              <a:t>media ads sometimes have to work a little harder to capture attention, and to induce action away from the platform. </a:t>
            </a:r>
            <a:endParaRPr lang="en-US" dirty="0" smtClean="0"/>
          </a:p>
          <a:p>
            <a:r>
              <a:rPr lang="en-US" i="1" dirty="0" smtClean="0"/>
              <a:t>Affiliate </a:t>
            </a:r>
            <a:r>
              <a:rPr lang="en-US" i="1" dirty="0"/>
              <a:t>marketing </a:t>
            </a:r>
            <a:r>
              <a:rPr lang="en-US" dirty="0"/>
              <a:t>pays a referral fee for each successful conversion. </a:t>
            </a:r>
          </a:p>
        </p:txBody>
      </p:sp>
    </p:spTree>
    <p:extLst>
      <p:ext uri="{BB962C8B-B14F-4D97-AF65-F5344CB8AC3E}">
        <p14:creationId xmlns:p14="http://schemas.microsoft.com/office/powerpoint/2010/main" val="214903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Channels: Word of Mouth</a:t>
            </a:r>
            <a:endParaRPr lang="en-US" dirty="0"/>
          </a:p>
        </p:txBody>
      </p:sp>
      <p:sp>
        <p:nvSpPr>
          <p:cNvPr id="3" name="Content Placeholder 2"/>
          <p:cNvSpPr>
            <a:spLocks noGrp="1"/>
          </p:cNvSpPr>
          <p:nvPr>
            <p:ph idx="1"/>
          </p:nvPr>
        </p:nvSpPr>
        <p:spPr/>
        <p:txBody>
          <a:bodyPr>
            <a:normAutofit fontScale="77500" lnSpcReduction="20000"/>
          </a:bodyPr>
          <a:lstStyle/>
          <a:p>
            <a:r>
              <a:rPr lang="en-US" dirty="0"/>
              <a:t>Word of mouth marketing through online reviews, in-person events, and old fashioned publicity can be a powerful source of customers, even for a digital business. </a:t>
            </a:r>
            <a:endParaRPr lang="en-US" dirty="0" smtClean="0"/>
          </a:p>
          <a:p>
            <a:pPr lvl="1"/>
            <a:r>
              <a:rPr lang="en-US" dirty="0" smtClean="0"/>
              <a:t>Every </a:t>
            </a:r>
            <a:r>
              <a:rPr lang="en-US" dirty="0"/>
              <a:t>digital business should be soliciting reviews and testimonials from day one.</a:t>
            </a:r>
          </a:p>
          <a:p>
            <a:r>
              <a:rPr lang="en-US" dirty="0" smtClean="0"/>
              <a:t>Entrepreneurs </a:t>
            </a:r>
            <a:r>
              <a:rPr lang="en-US" dirty="0"/>
              <a:t>usually being word of mouth marketing with their own networks, and expand upon them using classic guerrilla marketing techniques such as free events, seminars, product demonstrations, and free consultations. </a:t>
            </a:r>
            <a:endParaRPr lang="en-US" dirty="0" smtClean="0"/>
          </a:p>
          <a:p>
            <a:r>
              <a:rPr lang="en-US" dirty="0" smtClean="0"/>
              <a:t>The </a:t>
            </a:r>
            <a:r>
              <a:rPr lang="en-US" dirty="0"/>
              <a:t>impacts of word of mouth depend on how their language is perceived. </a:t>
            </a:r>
            <a:endParaRPr lang="en-US" dirty="0" smtClean="0"/>
          </a:p>
          <a:p>
            <a:r>
              <a:rPr lang="en-US" dirty="0" smtClean="0"/>
              <a:t>Word </a:t>
            </a:r>
            <a:r>
              <a:rPr lang="en-US" dirty="0"/>
              <a:t>of mouth takes more time and energy than money, which is a positive feature in the earliest phases of a business test, but can be challenging to scale up much beyond the personal network. </a:t>
            </a:r>
            <a:endParaRPr lang="en-US" dirty="0" smtClean="0"/>
          </a:p>
          <a:p>
            <a:pPr lvl="1"/>
            <a:r>
              <a:rPr lang="en-US" dirty="0" smtClean="0"/>
              <a:t>Try </a:t>
            </a:r>
            <a:r>
              <a:rPr lang="en-US" dirty="0"/>
              <a:t>to use word of mouth not only as a customer acquisition channel itself, but to build reputation and a following in other channels that will generate new visitors more consistently</a:t>
            </a:r>
            <a:r>
              <a:rPr lang="en-US" dirty="0" smtClean="0"/>
              <a:t>.</a:t>
            </a:r>
            <a:endParaRPr lang="en-US" dirty="0"/>
          </a:p>
        </p:txBody>
      </p:sp>
    </p:spTree>
    <p:extLst>
      <p:ext uri="{BB962C8B-B14F-4D97-AF65-F5344CB8AC3E}">
        <p14:creationId xmlns:p14="http://schemas.microsoft.com/office/powerpoint/2010/main" val="896131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Channels: E-Commerce Platforms</a:t>
            </a:r>
            <a:endParaRPr lang="en-US" dirty="0"/>
          </a:p>
        </p:txBody>
      </p:sp>
      <p:sp>
        <p:nvSpPr>
          <p:cNvPr id="3" name="Content Placeholder 2"/>
          <p:cNvSpPr>
            <a:spLocks noGrp="1"/>
          </p:cNvSpPr>
          <p:nvPr>
            <p:ph idx="1"/>
          </p:nvPr>
        </p:nvSpPr>
        <p:spPr/>
        <p:txBody>
          <a:bodyPr>
            <a:normAutofit/>
          </a:bodyPr>
          <a:lstStyle/>
          <a:p>
            <a:r>
              <a:rPr lang="en-US" dirty="0"/>
              <a:t>For digital businesses that depend on sales, placement on e-commerce platforms can drive visitor traffic. </a:t>
            </a:r>
            <a:endParaRPr lang="en-US" dirty="0" smtClean="0"/>
          </a:p>
          <a:p>
            <a:r>
              <a:rPr lang="en-US" dirty="0" smtClean="0"/>
              <a:t>A </a:t>
            </a:r>
            <a:r>
              <a:rPr lang="en-US" dirty="0"/>
              <a:t>platform like Amazon Marketplace will charge a 6-15% referral fee for each sale, plus a monthly subscription fee. </a:t>
            </a:r>
            <a:endParaRPr lang="en-US" dirty="0" smtClean="0"/>
          </a:p>
          <a:p>
            <a:r>
              <a:rPr lang="en-US" dirty="0" smtClean="0"/>
              <a:t>Warehousing </a:t>
            </a:r>
            <a:r>
              <a:rPr lang="en-US" dirty="0"/>
              <a:t>and fulfillment services are available for additional charges.</a:t>
            </a:r>
          </a:p>
          <a:p>
            <a:r>
              <a:rPr lang="en-US" dirty="0" smtClean="0"/>
              <a:t>On </a:t>
            </a:r>
            <a:r>
              <a:rPr lang="en-US" dirty="0"/>
              <a:t>e-commerce platforms, a massive audience comes with cutthroat competition. </a:t>
            </a:r>
            <a:endParaRPr lang="en-US" dirty="0" smtClean="0"/>
          </a:p>
          <a:p>
            <a:pPr lvl="1"/>
            <a:r>
              <a:rPr lang="en-US" dirty="0" smtClean="0"/>
              <a:t>A </a:t>
            </a:r>
            <a:r>
              <a:rPr lang="en-US" dirty="0"/>
              <a:t>Shopify, Etsy, or eBay store can attract additional customers, as well as provide useful storefront, payment, and fulfillment features.</a:t>
            </a:r>
          </a:p>
          <a:p>
            <a:endParaRPr lang="en-US" dirty="0"/>
          </a:p>
        </p:txBody>
      </p:sp>
    </p:spTree>
    <p:extLst>
      <p:ext uri="{BB962C8B-B14F-4D97-AF65-F5344CB8AC3E}">
        <p14:creationId xmlns:p14="http://schemas.microsoft.com/office/powerpoint/2010/main" val="1616399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a:t>Choose at least one customer acquisition channel from this lesson, and discuss why this customer acquisition channel might be more appropriate for your digital business prototype than either search or social media. </a:t>
            </a:r>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14069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Customer Acquisition Goals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Many </a:t>
            </a:r>
            <a:r>
              <a:rPr lang="en-US" dirty="0"/>
              <a:t>companies now try to improve customer acquisition across multiple channels, or </a:t>
            </a:r>
            <a:r>
              <a:rPr lang="en-US" i="1" dirty="0"/>
              <a:t>multichannel</a:t>
            </a:r>
            <a:r>
              <a:rPr lang="en-US" dirty="0"/>
              <a:t>. </a:t>
            </a:r>
            <a:endParaRPr lang="en-US" dirty="0" smtClean="0"/>
          </a:p>
          <a:p>
            <a:pPr lvl="1"/>
            <a:r>
              <a:rPr lang="en-US" dirty="0" smtClean="0"/>
              <a:t>Acquisition </a:t>
            </a:r>
            <a:r>
              <a:rPr lang="en-US" dirty="0"/>
              <a:t>and conversion activities are often more effective when messages, and calls to action, are seen across multiple channels. </a:t>
            </a:r>
            <a:endParaRPr lang="en-US" dirty="0" smtClean="0"/>
          </a:p>
          <a:p>
            <a:pPr lvl="1"/>
            <a:r>
              <a:rPr lang="en-US" dirty="0" smtClean="0"/>
              <a:t>With </a:t>
            </a:r>
            <a:r>
              <a:rPr lang="en-US" dirty="0"/>
              <a:t>additional tracking code, and the use of custom URLs, multichannel conversions can be tracked in web analytics.</a:t>
            </a:r>
          </a:p>
          <a:p>
            <a:r>
              <a:rPr lang="en-US" dirty="0" smtClean="0"/>
              <a:t>From </a:t>
            </a:r>
            <a:r>
              <a:rPr lang="en-US" dirty="0"/>
              <a:t>the perspective of testing a new digital business design, the important deliverable is a numeric target for each of the most important channels. </a:t>
            </a:r>
            <a:endParaRPr lang="en-US" dirty="0" smtClean="0"/>
          </a:p>
          <a:p>
            <a:pPr lvl="1"/>
            <a:r>
              <a:rPr lang="en-US" dirty="0" smtClean="0"/>
              <a:t>How </a:t>
            </a:r>
            <a:r>
              <a:rPr lang="en-US" dirty="0"/>
              <a:t>many visitors per month will each channel deliver to the prototype site? </a:t>
            </a:r>
            <a:endParaRPr lang="en-US" dirty="0" smtClean="0"/>
          </a:p>
          <a:p>
            <a:pPr lvl="1"/>
            <a:r>
              <a:rPr lang="en-US" dirty="0" smtClean="0"/>
              <a:t>These </a:t>
            </a:r>
            <a:r>
              <a:rPr lang="en-US" dirty="0"/>
              <a:t>targets, added together, are the first part of the conversion equation which, combined with conversion rate, will determine the success of the </a:t>
            </a:r>
            <a:r>
              <a:rPr lang="en-US" dirty="0" smtClean="0"/>
              <a:t>prototype</a:t>
            </a:r>
            <a:r>
              <a:rPr lang="en-US" dirty="0"/>
              <a:t>.</a:t>
            </a:r>
          </a:p>
        </p:txBody>
      </p:sp>
    </p:spTree>
    <p:extLst>
      <p:ext uri="{BB962C8B-B14F-4D97-AF65-F5344CB8AC3E}">
        <p14:creationId xmlns:p14="http://schemas.microsoft.com/office/powerpoint/2010/main" val="110204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What is the overall customer acquisition goal for your digital business prototype, in terms of unique monthly visitors? </a:t>
            </a:r>
            <a:endParaRPr lang="en-US" dirty="0" smtClean="0"/>
          </a:p>
          <a:p>
            <a:r>
              <a:rPr lang="en-US" dirty="0" smtClean="0"/>
              <a:t>How </a:t>
            </a:r>
            <a:r>
              <a:rPr lang="en-US" dirty="0"/>
              <a:t>many visitors </a:t>
            </a:r>
            <a:r>
              <a:rPr lang="en-US"/>
              <a:t>will </a:t>
            </a:r>
            <a:r>
              <a:rPr lang="en-US" smtClean="0"/>
              <a:t>search and social media each </a:t>
            </a:r>
            <a:r>
              <a:rPr lang="en-US" dirty="0"/>
              <a:t>contribute toward this goal?</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9973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hlinkClick r:id="rId2"/>
              </a:rPr>
              <a:t>www.google.com/webmasters/tools/home</a:t>
            </a:r>
            <a:r>
              <a:rPr lang="en-US" dirty="0" smtClean="0"/>
              <a:t>—Google </a:t>
            </a:r>
            <a:r>
              <a:rPr lang="en-US" dirty="0"/>
              <a:t>Search Console, for submitting site URLs for crawling.</a:t>
            </a:r>
          </a:p>
          <a:p>
            <a:r>
              <a:rPr lang="en-US" dirty="0" smtClean="0">
                <a:hlinkClick r:id="rId3"/>
              </a:rPr>
              <a:t>adwords.google.com</a:t>
            </a:r>
            <a:r>
              <a:rPr lang="en-US" dirty="0" smtClean="0"/>
              <a:t>—Google </a:t>
            </a:r>
            <a:r>
              <a:rPr lang="en-US" dirty="0"/>
              <a:t>advertising platform with keyword planner tool.</a:t>
            </a:r>
          </a:p>
          <a:p>
            <a:r>
              <a:rPr lang="en-US" dirty="0" smtClean="0">
                <a:hlinkClick r:id="rId4"/>
              </a:rPr>
              <a:t>www.wordtracker.com</a:t>
            </a:r>
            <a:r>
              <a:rPr lang="en-US" dirty="0" smtClean="0"/>
              <a:t>—keyword </a:t>
            </a:r>
            <a:r>
              <a:rPr lang="en-US" dirty="0"/>
              <a:t>idea search tool.</a:t>
            </a:r>
          </a:p>
          <a:p>
            <a:r>
              <a:rPr lang="en-US" dirty="0" smtClean="0">
                <a:hlinkClick r:id="rId5"/>
              </a:rPr>
              <a:t>moz.com/learn/seo/what-are-keywords</a:t>
            </a:r>
            <a:r>
              <a:rPr lang="en-US" dirty="0" smtClean="0"/>
              <a:t>—background </a:t>
            </a:r>
            <a:r>
              <a:rPr lang="en-US" dirty="0"/>
              <a:t>on search keywords.</a:t>
            </a:r>
          </a:p>
          <a:p>
            <a:r>
              <a:rPr lang="en-US" dirty="0" smtClean="0">
                <a:hlinkClick r:id="rId6"/>
              </a:rPr>
              <a:t>moz.com/free-seo-tools</a:t>
            </a:r>
            <a:r>
              <a:rPr lang="en-US" dirty="0" smtClean="0"/>
              <a:t>—tools </a:t>
            </a:r>
            <a:r>
              <a:rPr lang="en-US" dirty="0"/>
              <a:t>for keyword ideas and external SEO research.</a:t>
            </a:r>
          </a:p>
          <a:p>
            <a:r>
              <a:rPr lang="en-US" dirty="0" smtClean="0">
                <a:hlinkClick r:id="rId7"/>
              </a:rPr>
              <a:t>www.w3schools.com/tags/tag_meta.asp</a:t>
            </a:r>
            <a:r>
              <a:rPr lang="en-US" dirty="0" smtClean="0"/>
              <a:t>—additional </a:t>
            </a:r>
            <a:r>
              <a:rPr lang="en-US" dirty="0"/>
              <a:t>HTML tags for internal SEO.</a:t>
            </a:r>
          </a:p>
          <a:p>
            <a:r>
              <a:rPr lang="en-US" dirty="0" smtClean="0">
                <a:hlinkClick r:id="rId8"/>
              </a:rPr>
              <a:t>www.w3schools.com/tags/att_img_alt.asp</a:t>
            </a:r>
            <a:r>
              <a:rPr lang="en-US" dirty="0" smtClean="0"/>
              <a:t>—HTML </a:t>
            </a:r>
            <a:r>
              <a:rPr lang="en-US" dirty="0"/>
              <a:t>tag attribute for adding keywords to images.</a:t>
            </a:r>
          </a:p>
          <a:p>
            <a:r>
              <a:rPr lang="en-US" dirty="0" smtClean="0">
                <a:hlinkClick r:id="rId9"/>
              </a:rPr>
              <a:t>moz.com/learn/seo/domain-authority</a:t>
            </a:r>
            <a:r>
              <a:rPr lang="en-US" dirty="0" smtClean="0"/>
              <a:t>—background </a:t>
            </a:r>
            <a:r>
              <a:rPr lang="en-US" dirty="0"/>
              <a:t>on how sites build reputation in search results.</a:t>
            </a:r>
          </a:p>
          <a:p>
            <a:r>
              <a:rPr lang="en-US" dirty="0">
                <a:hlinkClick r:id="rId10"/>
              </a:rPr>
              <a:t>mailchimp.com/pricing/free</a:t>
            </a:r>
            <a:r>
              <a:rPr lang="en-US" dirty="0" smtClean="0">
                <a:hlinkClick r:id="rId10"/>
              </a:rPr>
              <a:t>/</a:t>
            </a:r>
            <a:r>
              <a:rPr lang="en-US" dirty="0" smtClean="0"/>
              <a:t>—</a:t>
            </a:r>
            <a:r>
              <a:rPr lang="en-US" dirty="0"/>
              <a:t>example of an email marketing service with a free service level</a:t>
            </a:r>
            <a:r>
              <a:rPr lang="en-US" dirty="0" smtClean="0"/>
              <a:t>.</a:t>
            </a:r>
            <a:endParaRPr lang="en-US" dirty="0"/>
          </a:p>
        </p:txBody>
      </p:sp>
    </p:spTree>
    <p:extLst>
      <p:ext uri="{BB962C8B-B14F-4D97-AF65-F5344CB8AC3E}">
        <p14:creationId xmlns:p14="http://schemas.microsoft.com/office/powerpoint/2010/main" val="18394859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21500" y="884702"/>
            <a:ext cx="5396420" cy="4991164"/>
          </a:xfrm>
        </p:spPr>
        <p:txBody>
          <a:bodyPr>
            <a:normAutofit/>
          </a:bodyPr>
          <a:lstStyle/>
          <a:p>
            <a:pPr algn="ctr"/>
            <a:r>
              <a:rPr lang="en-US" sz="2400" dirty="0" smtClean="0">
                <a:latin typeface="Nunito" charset="0"/>
                <a:ea typeface="Nunito" charset="0"/>
                <a:cs typeface="Nunito" charset="0"/>
              </a:rPr>
              <a:t>Supplemental materials for the book:</a:t>
            </a:r>
          </a:p>
          <a:p>
            <a:pPr algn="ctr"/>
            <a:endParaRPr lang="en-US" sz="2400" dirty="0">
              <a:latin typeface="Nunito" charset="0"/>
              <a:ea typeface="Nunito" charset="0"/>
              <a:cs typeface="Nunito" charset="0"/>
            </a:endParaRPr>
          </a:p>
          <a:p>
            <a:pPr algn="ctr"/>
            <a:r>
              <a:rPr lang="en-US" sz="2400" i="1" dirty="0" smtClean="0">
                <a:latin typeface="Nunito" charset="0"/>
                <a:ea typeface="Nunito" charset="0"/>
                <a:cs typeface="Nunito" charset="0"/>
              </a:rPr>
              <a:t>Digital Entrepreneurship</a:t>
            </a:r>
            <a:r>
              <a:rPr lang="en-US" sz="2400" dirty="0" smtClean="0">
                <a:latin typeface="Nunito" charset="0"/>
                <a:ea typeface="Nunito" charset="0"/>
                <a:cs typeface="Nunito" charset="0"/>
              </a:rPr>
              <a:t>,1</a:t>
            </a:r>
            <a:r>
              <a:rPr lang="en-US" sz="2400" baseline="30000" dirty="0" smtClean="0">
                <a:latin typeface="Nunito" charset="0"/>
                <a:ea typeface="Nunito" charset="0"/>
                <a:cs typeface="Nunito" charset="0"/>
              </a:rPr>
              <a:t>st</a:t>
            </a:r>
            <a:r>
              <a:rPr lang="en-US" sz="2400" dirty="0" smtClean="0">
                <a:latin typeface="Nunito" charset="0"/>
                <a:ea typeface="Nunito" charset="0"/>
                <a:cs typeface="Nunito" charset="0"/>
              </a:rPr>
              <a:t> Edition</a:t>
            </a:r>
          </a:p>
          <a:p>
            <a:pPr algn="ctr"/>
            <a:r>
              <a:rPr lang="en-US" sz="2400" dirty="0" smtClean="0">
                <a:latin typeface="Nunito" charset="0"/>
                <a:ea typeface="Nunito" charset="0"/>
                <a:cs typeface="Nunito" charset="0"/>
              </a:rPr>
              <a:t>by Jonathan P. Allen</a:t>
            </a:r>
          </a:p>
          <a:p>
            <a:pPr algn="ctr"/>
            <a:endParaRPr lang="en-US" sz="2400" dirty="0" smtClean="0">
              <a:latin typeface="Nunito" charset="0"/>
              <a:ea typeface="Nunito" charset="0"/>
              <a:cs typeface="Nunito" charset="0"/>
            </a:endParaRPr>
          </a:p>
          <a:p>
            <a:pPr algn="ctr"/>
            <a:r>
              <a:rPr lang="en-US" sz="2400" dirty="0" smtClean="0">
                <a:latin typeface="Nunito" charset="0"/>
                <a:ea typeface="Nunito" charset="0"/>
                <a:cs typeface="Nunito" charset="0"/>
              </a:rPr>
              <a:t>Published by Routledge, 2019.</a:t>
            </a: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2"/>
              </a:rPr>
              <a:t>Routledge website</a:t>
            </a:r>
            <a:endParaRPr lang="en-US" sz="2400" dirty="0" smtClean="0">
              <a:latin typeface="Nunito" charset="0"/>
              <a:ea typeface="Nunito" charset="0"/>
              <a:cs typeface="Nunito" charset="0"/>
            </a:endParaRP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3"/>
              </a:rPr>
              <a:t>Book website with additional materials and ideas</a:t>
            </a:r>
            <a:endParaRPr lang="en-US" sz="24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26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New World of Customer </a:t>
            </a:r>
            <a:r>
              <a:rPr lang="en-US" dirty="0" smtClean="0"/>
              <a:t>Acquisition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full set of digital marketing options, from search engines to social media influencers, from real-time advertising bids to affiliate networks, has made new customer acquisition more complex, but has also created many opportunities for digital entrepreneurs</a:t>
            </a:r>
            <a:r>
              <a:rPr lang="en-US" dirty="0" smtClean="0"/>
              <a:t>.</a:t>
            </a:r>
          </a:p>
          <a:p>
            <a:r>
              <a:rPr lang="en-US" dirty="0" smtClean="0"/>
              <a:t>One theme </a:t>
            </a:r>
            <a:r>
              <a:rPr lang="en-US" dirty="0"/>
              <a:t>that </a:t>
            </a:r>
            <a:r>
              <a:rPr lang="en-US" dirty="0" smtClean="0"/>
              <a:t>distinguishes digital </a:t>
            </a:r>
            <a:r>
              <a:rPr lang="en-US" dirty="0"/>
              <a:t>marketing </a:t>
            </a:r>
            <a:r>
              <a:rPr lang="en-US" dirty="0" smtClean="0"/>
              <a:t>is </a:t>
            </a:r>
            <a:r>
              <a:rPr lang="en-US" dirty="0"/>
              <a:t>the richness of interactions that customers </a:t>
            </a:r>
            <a:r>
              <a:rPr lang="en-US" dirty="0" smtClean="0"/>
              <a:t>have </a:t>
            </a:r>
            <a:r>
              <a:rPr lang="en-US" dirty="0"/>
              <a:t>not only with a business, but also with each other</a:t>
            </a:r>
            <a:r>
              <a:rPr lang="en-US" dirty="0" smtClean="0"/>
              <a:t>.</a:t>
            </a:r>
          </a:p>
          <a:p>
            <a:r>
              <a:rPr lang="en-US" dirty="0" smtClean="0"/>
              <a:t>Digital entrepreneurs need to attract a </a:t>
            </a:r>
            <a:r>
              <a:rPr lang="en-US" dirty="0"/>
              <a:t>sufficient number of high quality visitors. </a:t>
            </a:r>
            <a:endParaRPr lang="en-US" dirty="0" smtClean="0"/>
          </a:p>
          <a:p>
            <a:pPr lvl="1"/>
            <a:r>
              <a:rPr lang="en-US" dirty="0" smtClean="0"/>
              <a:t>The </a:t>
            </a:r>
            <a:r>
              <a:rPr lang="en-US" dirty="0"/>
              <a:t>sufficient number is determined by the conversion equation in the current digital business design. </a:t>
            </a:r>
            <a:endParaRPr lang="en-US" dirty="0" smtClean="0"/>
          </a:p>
          <a:p>
            <a:pPr lvl="1"/>
            <a:r>
              <a:rPr lang="en-US" dirty="0" smtClean="0"/>
              <a:t>High </a:t>
            </a:r>
            <a:r>
              <a:rPr lang="en-US" dirty="0"/>
              <a:t>quality visitors are the ones who are more likely to convert.</a:t>
            </a:r>
          </a:p>
        </p:txBody>
      </p:sp>
    </p:spTree>
    <p:extLst>
      <p:ext uri="{BB962C8B-B14F-4D97-AF65-F5344CB8AC3E}">
        <p14:creationId xmlns:p14="http://schemas.microsoft.com/office/powerpoint/2010/main" val="113956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Purchase Information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Customers use digital </a:t>
            </a:r>
            <a:r>
              <a:rPr lang="en-US" dirty="0"/>
              <a:t>information the majority of the time </a:t>
            </a:r>
            <a:r>
              <a:rPr lang="en-US" dirty="0" smtClean="0"/>
              <a:t>in their product </a:t>
            </a:r>
            <a:r>
              <a:rPr lang="en-US" dirty="0"/>
              <a:t>research and purchase decisions. </a:t>
            </a:r>
            <a:endParaRPr lang="en-US" dirty="0" smtClean="0"/>
          </a:p>
          <a:p>
            <a:pPr lvl="1"/>
            <a:r>
              <a:rPr lang="en-US" dirty="0" smtClean="0"/>
              <a:t>82</a:t>
            </a:r>
            <a:r>
              <a:rPr lang="en-US" dirty="0"/>
              <a:t>% of smartphone users consult their phones before making an in-store </a:t>
            </a:r>
            <a:r>
              <a:rPr lang="en-US" dirty="0" smtClean="0"/>
              <a:t>purchase. </a:t>
            </a:r>
          </a:p>
          <a:p>
            <a:pPr lvl="1"/>
            <a:r>
              <a:rPr lang="en-US" dirty="0" smtClean="0"/>
              <a:t>82</a:t>
            </a:r>
            <a:r>
              <a:rPr lang="en-US" dirty="0"/>
              <a:t>% of Americans consult online reviews before purchasing something for the first </a:t>
            </a:r>
            <a:r>
              <a:rPr lang="en-US" dirty="0" smtClean="0"/>
              <a:t>time. </a:t>
            </a:r>
          </a:p>
          <a:p>
            <a:pPr lvl="1"/>
            <a:r>
              <a:rPr lang="en-US" dirty="0" smtClean="0"/>
              <a:t>86</a:t>
            </a:r>
            <a:r>
              <a:rPr lang="en-US" dirty="0"/>
              <a:t>% of Americans want to compare prices or look for discounts online, and 84% want to be able to ask questions before a purchase. </a:t>
            </a:r>
            <a:endParaRPr lang="en-US" dirty="0" smtClean="0"/>
          </a:p>
          <a:p>
            <a:pPr lvl="1"/>
            <a:r>
              <a:rPr lang="en-US" dirty="0" smtClean="0"/>
              <a:t>Information </a:t>
            </a:r>
            <a:r>
              <a:rPr lang="en-US" dirty="0"/>
              <a:t>from business websites, and online customer reviews, are some of the most trusted sources of product information, only ranked behind personal </a:t>
            </a:r>
            <a:r>
              <a:rPr lang="en-US" dirty="0" smtClean="0"/>
              <a:t>recommendations. </a:t>
            </a:r>
          </a:p>
          <a:p>
            <a:pPr lvl="1"/>
            <a:r>
              <a:rPr lang="en-US" dirty="0" smtClean="0"/>
              <a:t>In </a:t>
            </a:r>
            <a:r>
              <a:rPr lang="en-US" dirty="0"/>
              <a:t>Business-to-Business sales (B2B), the effects are even stronger—nearly 100% of business customers do online research before considering a </a:t>
            </a:r>
            <a:r>
              <a:rPr lang="en-US" dirty="0" smtClean="0"/>
              <a:t>purchase.</a:t>
            </a:r>
            <a:endParaRPr lang="en-US" dirty="0"/>
          </a:p>
        </p:txBody>
      </p:sp>
    </p:spTree>
    <p:extLst>
      <p:ext uri="{BB962C8B-B14F-4D97-AF65-F5344CB8AC3E}">
        <p14:creationId xmlns:p14="http://schemas.microsoft.com/office/powerpoint/2010/main" val="196595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a:t>
            </a:r>
            <a:endParaRPr lang="en-US" dirty="0"/>
          </a:p>
        </p:txBody>
      </p:sp>
      <p:sp>
        <p:nvSpPr>
          <p:cNvPr id="3" name="Content Placeholder 2"/>
          <p:cNvSpPr>
            <a:spLocks noGrp="1"/>
          </p:cNvSpPr>
          <p:nvPr>
            <p:ph idx="1"/>
          </p:nvPr>
        </p:nvSpPr>
        <p:spPr/>
        <p:txBody>
          <a:bodyPr>
            <a:normAutofit fontScale="77500" lnSpcReduction="20000"/>
          </a:bodyPr>
          <a:lstStyle/>
          <a:p>
            <a:r>
              <a:rPr lang="en-US" dirty="0"/>
              <a:t>For many digital businesses, search engines such as Google are the single largest source of visitors. </a:t>
            </a:r>
            <a:endParaRPr lang="en-US" dirty="0" smtClean="0"/>
          </a:p>
          <a:p>
            <a:pPr lvl="1"/>
            <a:r>
              <a:rPr lang="en-US" dirty="0" smtClean="0"/>
              <a:t>For </a:t>
            </a:r>
            <a:r>
              <a:rPr lang="en-US" dirty="0"/>
              <a:t>big online retailers, unpaid or </a:t>
            </a:r>
            <a:r>
              <a:rPr lang="en-US" i="1" dirty="0"/>
              <a:t>organic</a:t>
            </a:r>
            <a:r>
              <a:rPr lang="en-US" dirty="0"/>
              <a:t> search results provide over a third of all visits on average, while paid advertising that appears next to search results provide another quarter of all </a:t>
            </a:r>
            <a:r>
              <a:rPr lang="en-US" dirty="0" smtClean="0"/>
              <a:t>visits. </a:t>
            </a:r>
          </a:p>
          <a:p>
            <a:pPr lvl="1"/>
            <a:r>
              <a:rPr lang="en-US" dirty="0" smtClean="0"/>
              <a:t>By </a:t>
            </a:r>
            <a:r>
              <a:rPr lang="en-US" dirty="0"/>
              <a:t>knowing the visitor’s </a:t>
            </a:r>
            <a:r>
              <a:rPr lang="en-US" i="1" dirty="0"/>
              <a:t>query</a:t>
            </a:r>
            <a:r>
              <a:rPr lang="en-US" dirty="0"/>
              <a:t>, or the phrase used in the search, it is often possible to guess the intent behind the search. Search intent makes it easier to serve a customer’s needs, and discover new, previously unserved needs</a:t>
            </a:r>
            <a:r>
              <a:rPr lang="en-US" dirty="0" smtClean="0"/>
              <a:t>.</a:t>
            </a:r>
            <a:endParaRPr lang="en-US" dirty="0"/>
          </a:p>
          <a:p>
            <a:r>
              <a:rPr lang="en-US" dirty="0"/>
              <a:t>The key thing about search from a customer acquisition standpoint is that it is largely a </a:t>
            </a:r>
            <a:r>
              <a:rPr lang="en-US" i="1" dirty="0"/>
              <a:t>winner-take-all</a:t>
            </a:r>
            <a:r>
              <a:rPr lang="en-US" dirty="0"/>
              <a:t> game. </a:t>
            </a:r>
            <a:endParaRPr lang="en-US" dirty="0" smtClean="0"/>
          </a:p>
          <a:p>
            <a:pPr lvl="1"/>
            <a:r>
              <a:rPr lang="en-US" dirty="0" smtClean="0"/>
              <a:t>The </a:t>
            </a:r>
            <a:r>
              <a:rPr lang="en-US" dirty="0"/>
              <a:t>top search result averages a 30% click through rate, declining to 15% on average for the second position, 10% for third, and down to 5% by position number </a:t>
            </a:r>
            <a:r>
              <a:rPr lang="en-US" dirty="0" smtClean="0"/>
              <a:t>five. </a:t>
            </a:r>
            <a:r>
              <a:rPr lang="en-US" dirty="0"/>
              <a:t>At the bottom of the first page of search results, by position number 9 or 10, the average click through rate is 2% or less. </a:t>
            </a:r>
            <a:endParaRPr lang="en-US" dirty="0" smtClean="0"/>
          </a:p>
          <a:p>
            <a:r>
              <a:rPr lang="en-US" dirty="0" smtClean="0"/>
              <a:t>The challenge </a:t>
            </a:r>
            <a:r>
              <a:rPr lang="en-US" dirty="0"/>
              <a:t>is to find the search queries where it is possible to be a top search result, but that also generates enough traffic to </a:t>
            </a:r>
            <a:r>
              <a:rPr lang="en-US" dirty="0" smtClean="0"/>
              <a:t>test </a:t>
            </a:r>
            <a:r>
              <a:rPr lang="en-US" dirty="0"/>
              <a:t>your </a:t>
            </a:r>
            <a:r>
              <a:rPr lang="en-US" dirty="0" smtClean="0"/>
              <a:t>prototype. </a:t>
            </a:r>
            <a:endParaRPr lang="en-US" dirty="0"/>
          </a:p>
        </p:txBody>
      </p:sp>
    </p:spTree>
    <p:extLst>
      <p:ext uri="{BB962C8B-B14F-4D97-AF65-F5344CB8AC3E}">
        <p14:creationId xmlns:p14="http://schemas.microsoft.com/office/powerpoint/2010/main" val="1555535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a Top Search Result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a:t>first step is for a search engine to know that your site exists. </a:t>
            </a:r>
            <a:endParaRPr lang="en-US" dirty="0" smtClean="0"/>
          </a:p>
          <a:p>
            <a:pPr lvl="1"/>
            <a:r>
              <a:rPr lang="en-US" dirty="0" smtClean="0"/>
              <a:t>Google </a:t>
            </a:r>
            <a:r>
              <a:rPr lang="en-US" dirty="0"/>
              <a:t>and other search engines have software that regularly downloads, or </a:t>
            </a:r>
            <a:r>
              <a:rPr lang="en-US" i="1" dirty="0"/>
              <a:t>crawls</a:t>
            </a:r>
            <a:r>
              <a:rPr lang="en-US" dirty="0"/>
              <a:t>, all of the web pages it knows about, and follows all the links it finds on every page. </a:t>
            </a:r>
            <a:endParaRPr lang="en-US" dirty="0" smtClean="0"/>
          </a:p>
          <a:p>
            <a:r>
              <a:rPr lang="en-US" dirty="0" smtClean="0"/>
              <a:t>Once </a:t>
            </a:r>
            <a:r>
              <a:rPr lang="en-US" dirty="0"/>
              <a:t>a search engine knows about your web site, it </a:t>
            </a:r>
            <a:r>
              <a:rPr lang="en-US" i="1" dirty="0"/>
              <a:t>indexes</a:t>
            </a:r>
            <a:r>
              <a:rPr lang="en-US" dirty="0"/>
              <a:t> every page to associate it with a set of keywords and phrases that it finds on </a:t>
            </a:r>
            <a:r>
              <a:rPr lang="en-US" dirty="0" smtClean="0"/>
              <a:t>page</a:t>
            </a:r>
            <a:r>
              <a:rPr lang="en-US" dirty="0"/>
              <a:t>. </a:t>
            </a:r>
            <a:endParaRPr lang="en-US" dirty="0" smtClean="0"/>
          </a:p>
          <a:p>
            <a:r>
              <a:rPr lang="en-US" dirty="0" smtClean="0"/>
              <a:t>Search </a:t>
            </a:r>
            <a:r>
              <a:rPr lang="en-US" dirty="0"/>
              <a:t>result order is determined by the all-important </a:t>
            </a:r>
            <a:r>
              <a:rPr lang="en-US" i="1" dirty="0"/>
              <a:t>ranking</a:t>
            </a:r>
            <a:r>
              <a:rPr lang="en-US" dirty="0"/>
              <a:t> algorithm</a:t>
            </a:r>
            <a:r>
              <a:rPr lang="en-US" dirty="0" smtClean="0"/>
              <a:t>. </a:t>
            </a:r>
          </a:p>
          <a:p>
            <a:pPr lvl="1"/>
            <a:r>
              <a:rPr lang="en-US" dirty="0" smtClean="0"/>
              <a:t>Google </a:t>
            </a:r>
            <a:r>
              <a:rPr lang="en-US" dirty="0"/>
              <a:t>says that over 200 factors are considered in their rankings. </a:t>
            </a:r>
            <a:endParaRPr lang="en-US" dirty="0" smtClean="0"/>
          </a:p>
          <a:p>
            <a:pPr lvl="1"/>
            <a:r>
              <a:rPr lang="en-US" dirty="0" smtClean="0"/>
              <a:t>The </a:t>
            </a:r>
            <a:r>
              <a:rPr lang="en-US" dirty="0"/>
              <a:t>algorithms are constantly changing, much of it in response to people trying to game the system and move their pages to the top of the rankings. </a:t>
            </a:r>
            <a:endParaRPr lang="en-US" dirty="0" smtClean="0"/>
          </a:p>
          <a:p>
            <a:pPr lvl="1"/>
            <a:r>
              <a:rPr lang="en-US" dirty="0" smtClean="0"/>
              <a:t>In </a:t>
            </a:r>
            <a:r>
              <a:rPr lang="en-US" i="1" dirty="0" smtClean="0"/>
              <a:t>search </a:t>
            </a:r>
            <a:r>
              <a:rPr lang="en-US" i="1" dirty="0"/>
              <a:t>engine optimization</a:t>
            </a:r>
            <a:r>
              <a:rPr lang="en-US" dirty="0"/>
              <a:t>, or SEO, </a:t>
            </a:r>
            <a:r>
              <a:rPr lang="en-US" dirty="0" smtClean="0"/>
              <a:t>experts </a:t>
            </a:r>
            <a:r>
              <a:rPr lang="en-US" dirty="0"/>
              <a:t>try to reverse engineer the constantly changing, secret </a:t>
            </a:r>
            <a:r>
              <a:rPr lang="en-US" dirty="0" smtClean="0"/>
              <a:t>ranking algorithms </a:t>
            </a:r>
            <a:r>
              <a:rPr lang="en-US" dirty="0"/>
              <a:t>and use any means possible to move pages up the search rankings at the expense of the competition.</a:t>
            </a:r>
          </a:p>
          <a:p>
            <a:endParaRPr lang="en-US" dirty="0"/>
          </a:p>
        </p:txBody>
      </p:sp>
    </p:spTree>
    <p:extLst>
      <p:ext uri="{BB962C8B-B14F-4D97-AF65-F5344CB8AC3E}">
        <p14:creationId xmlns:p14="http://schemas.microsoft.com/office/powerpoint/2010/main" val="153577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Ranking Factors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factors that affect search rankings can be divided roughly into </a:t>
            </a:r>
            <a:r>
              <a:rPr lang="en-US" i="1" dirty="0"/>
              <a:t>internal</a:t>
            </a:r>
            <a:r>
              <a:rPr lang="en-US" dirty="0"/>
              <a:t> and </a:t>
            </a:r>
            <a:r>
              <a:rPr lang="en-US" i="1" dirty="0"/>
              <a:t>external</a:t>
            </a:r>
            <a:r>
              <a:rPr lang="en-US" dirty="0"/>
              <a:t> SEO factors. </a:t>
            </a:r>
            <a:endParaRPr lang="en-US" dirty="0" smtClean="0"/>
          </a:p>
          <a:p>
            <a:pPr lvl="1"/>
            <a:r>
              <a:rPr lang="en-US" dirty="0" smtClean="0"/>
              <a:t>Internal </a:t>
            </a:r>
            <a:r>
              <a:rPr lang="en-US" dirty="0"/>
              <a:t>factors have to do with the design of your web page, and are under your control. </a:t>
            </a:r>
            <a:endParaRPr lang="en-US" dirty="0" smtClean="0"/>
          </a:p>
          <a:p>
            <a:pPr lvl="2"/>
            <a:r>
              <a:rPr lang="en-US" dirty="0" smtClean="0"/>
              <a:t>For </a:t>
            </a:r>
            <a:r>
              <a:rPr lang="en-US" dirty="0"/>
              <a:t>example, the exact search query, or something very close to it, should be included in prominent places on a page, such as in the page title, page headings, navigation links, or even within the URL. </a:t>
            </a:r>
            <a:endParaRPr lang="en-US" dirty="0" smtClean="0"/>
          </a:p>
          <a:p>
            <a:pPr lvl="1"/>
            <a:r>
              <a:rPr lang="en-US" dirty="0" smtClean="0"/>
              <a:t>External </a:t>
            </a:r>
            <a:r>
              <a:rPr lang="en-US" dirty="0"/>
              <a:t>SEO factors are outside of your page design, and to a greater extent are outside of your control. </a:t>
            </a:r>
            <a:endParaRPr lang="en-US" dirty="0" smtClean="0"/>
          </a:p>
          <a:p>
            <a:pPr lvl="2"/>
            <a:r>
              <a:rPr lang="en-US" dirty="0" smtClean="0"/>
              <a:t>The </a:t>
            </a:r>
            <a:r>
              <a:rPr lang="en-US" dirty="0"/>
              <a:t>main external factor </a:t>
            </a:r>
            <a:r>
              <a:rPr lang="en-US" dirty="0" smtClean="0"/>
              <a:t>is links </a:t>
            </a:r>
            <a:r>
              <a:rPr lang="en-US" dirty="0"/>
              <a:t>from other pages, to your page. </a:t>
            </a:r>
          </a:p>
          <a:p>
            <a:endParaRPr lang="en-US" dirty="0"/>
          </a:p>
        </p:txBody>
      </p:sp>
    </p:spTree>
    <p:extLst>
      <p:ext uri="{BB962C8B-B14F-4D97-AF65-F5344CB8AC3E}">
        <p14:creationId xmlns:p14="http://schemas.microsoft.com/office/powerpoint/2010/main" val="1348808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Keyword Strategy</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first task in a keyword strategy is choosing the keyword, or keywords, to target. </a:t>
            </a:r>
            <a:endParaRPr lang="en-US" dirty="0" smtClean="0"/>
          </a:p>
          <a:p>
            <a:r>
              <a:rPr lang="en-US" dirty="0" smtClean="0"/>
              <a:t>Google </a:t>
            </a:r>
            <a:r>
              <a:rPr lang="en-US" dirty="0"/>
              <a:t>Ads provides a keyword planning tool that gives vital information about each potential search phrase: how many searches per month, the level of competition, and the cost per click for an advertisement that appears next to search results. </a:t>
            </a:r>
            <a:endParaRPr lang="en-US" dirty="0" smtClean="0"/>
          </a:p>
          <a:p>
            <a:pPr lvl="1"/>
            <a:r>
              <a:rPr lang="en-US" dirty="0" smtClean="0"/>
              <a:t>Avoid queries with zero searches.</a:t>
            </a:r>
            <a:r>
              <a:rPr lang="en-US" dirty="0"/>
              <a:t>  </a:t>
            </a:r>
          </a:p>
          <a:p>
            <a:r>
              <a:rPr lang="en-US" dirty="0"/>
              <a:t>Once a keyword or keywords are chosen, steps can be taken to improve internal, or on-site, SEO, and external SEO, which happens off-site. </a:t>
            </a:r>
            <a:endParaRPr lang="en-US" dirty="0" smtClean="0"/>
          </a:p>
          <a:p>
            <a:pPr lvl="1"/>
            <a:r>
              <a:rPr lang="en-US" dirty="0" smtClean="0"/>
              <a:t>SEO </a:t>
            </a:r>
            <a:r>
              <a:rPr lang="en-US" dirty="0"/>
              <a:t>reveals the level of performance necessary to beat the competition. To rank higher than another site on a search query, either the internal SEO has to be better, or external SEO, or both.</a:t>
            </a:r>
          </a:p>
          <a:p>
            <a:endParaRPr lang="en-US" dirty="0"/>
          </a:p>
        </p:txBody>
      </p:sp>
    </p:spTree>
    <p:extLst>
      <p:ext uri="{BB962C8B-B14F-4D97-AF65-F5344CB8AC3E}">
        <p14:creationId xmlns:p14="http://schemas.microsoft.com/office/powerpoint/2010/main" val="205052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Identify </a:t>
            </a:r>
            <a:r>
              <a:rPr lang="en-US" dirty="0" smtClean="0"/>
              <a:t>a keyword phrase </a:t>
            </a:r>
            <a:r>
              <a:rPr lang="en-US" dirty="0"/>
              <a:t>as </a:t>
            </a:r>
            <a:r>
              <a:rPr lang="en-US" dirty="0" smtClean="0"/>
              <a:t>the target for your keyword strategy. </a:t>
            </a:r>
          </a:p>
          <a:p>
            <a:r>
              <a:rPr lang="en-US" dirty="0" smtClean="0"/>
              <a:t>For this keyword phrase</a:t>
            </a:r>
            <a:r>
              <a:rPr lang="en-US" dirty="0"/>
              <a:t>, identify the </a:t>
            </a:r>
            <a:r>
              <a:rPr lang="en-US" dirty="0" smtClean="0"/>
              <a:t>competitor URL you hope to surpass in the search rankings. </a:t>
            </a:r>
          </a:p>
          <a:p>
            <a:pPr lvl="1"/>
            <a:r>
              <a:rPr lang="en-US" dirty="0" smtClean="0"/>
              <a:t>Evaluate </a:t>
            </a:r>
            <a:r>
              <a:rPr lang="en-US" dirty="0"/>
              <a:t>the SEO reputation of this competitor site.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4812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5782</TotalTime>
  <Words>2624</Words>
  <Application>Microsoft Macintosh PowerPoint</Application>
  <PresentationFormat>Widescreen</PresentationFormat>
  <Paragraphs>179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Calibri Light</vt:lpstr>
      <vt:lpstr>Nunito</vt:lpstr>
      <vt:lpstr>Arial</vt:lpstr>
      <vt:lpstr>Office Theme</vt:lpstr>
      <vt:lpstr>Chapter 11</vt:lpstr>
      <vt:lpstr>Highlights and Key Takeaways</vt:lpstr>
      <vt:lpstr>The New World of Customer Acquisition</vt:lpstr>
      <vt:lpstr>Product Purchase Information</vt:lpstr>
      <vt:lpstr>Search</vt:lpstr>
      <vt:lpstr>Becoming a Top Search Result</vt:lpstr>
      <vt:lpstr>Search Ranking Factors</vt:lpstr>
      <vt:lpstr>Keyword Strategy</vt:lpstr>
      <vt:lpstr>Exercise</vt:lpstr>
      <vt:lpstr>Implementing Internal SEO</vt:lpstr>
      <vt:lpstr>Exercise</vt:lpstr>
      <vt:lpstr>Implementing External SEO</vt:lpstr>
      <vt:lpstr>Exercise</vt:lpstr>
      <vt:lpstr>Social Media</vt:lpstr>
      <vt:lpstr>Exercise</vt:lpstr>
      <vt:lpstr>Customer Acquisition Content Issues</vt:lpstr>
      <vt:lpstr>Social Media Strategy</vt:lpstr>
      <vt:lpstr>Discussion Question </vt:lpstr>
      <vt:lpstr>Exercise</vt:lpstr>
      <vt:lpstr>Other Channels: Email</vt:lpstr>
      <vt:lpstr>Other Channels: Paid Advertising</vt:lpstr>
      <vt:lpstr>Other Channels: Word of Mouth</vt:lpstr>
      <vt:lpstr>Other Channels: E-Commerce Platforms</vt:lpstr>
      <vt:lpstr>Discussion Question </vt:lpstr>
      <vt:lpstr>Setting Customer Acquisition Goals</vt:lpstr>
      <vt:lpstr>Exercise</vt:lpstr>
      <vt:lpstr>Additional Links</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Entrepreneurship</dc:title>
  <dc:creator>Microsoft Office User</dc:creator>
  <cp:lastModifiedBy>Microsoft Office User</cp:lastModifiedBy>
  <cp:revision>17</cp:revision>
  <dcterms:created xsi:type="dcterms:W3CDTF">2019-03-24T19:06:32Z</dcterms:created>
  <dcterms:modified xsi:type="dcterms:W3CDTF">2019-04-08T05:52:20Z</dcterms:modified>
</cp:coreProperties>
</file>