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7" r:id="rId15"/>
    <p:sldId id="274" r:id="rId16"/>
    <p:sldId id="275" r:id="rId17"/>
    <p:sldId id="278" r:id="rId18"/>
    <p:sldId id="279" r:id="rId19"/>
    <p:sldId id="276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/>
    <p:restoredTop sz="94617"/>
  </p:normalViewPr>
  <p:slideViewPr>
    <p:cSldViewPr snapToGrid="0" snapToObjects="1">
      <p:cViewPr varScale="1">
        <p:scale>
          <a:sx n="88" d="100"/>
          <a:sy n="88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group.com/articles/usability-101-introduction-to-usability/" TargetMode="External"/><Relationship Id="rId4" Type="http://schemas.openxmlformats.org/officeDocument/2006/relationships/hyperlink" Target="http://www.peachpit.com/articles/article.aspx?p=1433954&amp;seqNum=3" TargetMode="External"/><Relationship Id="rId5" Type="http://schemas.openxmlformats.org/officeDocument/2006/relationships/hyperlink" Target="http://www.nngroup.com/articles/task-scenarios-usability-testing/" TargetMode="External"/><Relationship Id="rId6" Type="http://schemas.openxmlformats.org/officeDocument/2006/relationships/hyperlink" Target="http://www.usability.gov/how-to-and-tools/methods/scenarios.html" TargetMode="External"/><Relationship Id="rId7" Type="http://schemas.openxmlformats.org/officeDocument/2006/relationships/hyperlink" Target="http://www.nngroup.com/articles/design-thinking/" TargetMode="External"/><Relationship Id="rId8" Type="http://schemas.openxmlformats.org/officeDocument/2006/relationships/hyperlink" Target="https://uxdesign.cc/finding-my-way-through-the-amazon-c176509bfc23" TargetMode="External"/><Relationship Id="rId9" Type="http://schemas.openxmlformats.org/officeDocument/2006/relationships/hyperlink" Target="http://www.fastcompany.com/3053406/how-apple-is-giving-design-a-bad-name" TargetMode="External"/><Relationship Id="rId10" Type="http://schemas.openxmlformats.org/officeDocument/2006/relationships/hyperlink" Target="http://www.nngroup.com/articles/intelligent-assistant-usability/" TargetMode="External"/><Relationship Id="rId11" Type="http://schemas.openxmlformats.org/officeDocument/2006/relationships/hyperlink" Target="http://www.usertesting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sability.gov/how-to-and-tools/methods/usability-testing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10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>Usability and Customer Experience</a:t>
            </a:r>
            <a:endParaRPr lang="en-US" sz="32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version </a:t>
            </a:r>
            <a:r>
              <a:rPr lang="en-US" sz="1400" i="1" dirty="0" smtClean="0"/>
              <a:t>4-15</a:t>
            </a:r>
            <a:r>
              <a:rPr lang="en-US" sz="1400" i="1" dirty="0" smtClean="0"/>
              <a:t>-19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task should be important for business success. </a:t>
            </a:r>
            <a:r>
              <a:rPr lang="en-US" dirty="0" smtClean="0"/>
              <a:t>Start with the </a:t>
            </a:r>
            <a:r>
              <a:rPr lang="en-US" dirty="0"/>
              <a:t>main use case from the digital business </a:t>
            </a:r>
            <a:r>
              <a:rPr lang="en-US" dirty="0" smtClean="0"/>
              <a:t>design, </a:t>
            </a:r>
            <a:r>
              <a:rPr lang="en-US" dirty="0"/>
              <a:t>or </a:t>
            </a:r>
            <a:r>
              <a:rPr lang="en-US" dirty="0" smtClean="0"/>
              <a:t>list </a:t>
            </a:r>
            <a:r>
              <a:rPr lang="en-US" dirty="0"/>
              <a:t>of the 5-10 most important things that people need to do your prototype, and select from that list.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good task should be realistic, and help a customer achieve an important goal. Examples of tasks include</a:t>
            </a:r>
            <a:r>
              <a:rPr lang="en-US" dirty="0" smtClean="0"/>
              <a:t>: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Find a babysitter.</a:t>
            </a:r>
          </a:p>
          <a:p>
            <a:pPr lvl="1"/>
            <a:r>
              <a:rPr lang="en-US" dirty="0"/>
              <a:t>Learn about the benefits of a new product.</a:t>
            </a:r>
          </a:p>
          <a:p>
            <a:pPr lvl="1"/>
            <a:r>
              <a:rPr lang="en-US" dirty="0"/>
              <a:t>Purchase a sweater that is on sale.</a:t>
            </a:r>
          </a:p>
          <a:p>
            <a:pPr lvl="1"/>
            <a:r>
              <a:rPr lang="en-US" dirty="0"/>
              <a:t>Contact a sales representative for an appointment.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87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Task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scenario gives the motivation for achieving a goal, and additional information that allows the test subject to complete as realistic a task as possible.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good scenario will be specific enough that success or failure can be evaluated objectively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good scenario describes what a real customer is trying to do, in their own language.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scenario should be written clearly enough that a test subject can read, understand, and follow it on their </a:t>
            </a:r>
            <a:r>
              <a:rPr lang="en-US" dirty="0" smtClean="0"/>
              <a:t>own</a:t>
            </a:r>
          </a:p>
          <a:p>
            <a:r>
              <a:rPr lang="en-US" dirty="0"/>
              <a:t>If the context isn’t clear, it can be helpful to write a persona for your customer which includes their background, their interests, and their goals.</a:t>
            </a:r>
          </a:p>
        </p:txBody>
      </p:sp>
    </p:spTree>
    <p:extLst>
      <p:ext uri="{BB962C8B-B14F-4D97-AF65-F5344CB8AC3E}">
        <p14:creationId xmlns:p14="http://schemas.microsoft.com/office/powerpoint/2010/main" val="131997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“You are young parents looking to find a new babysitter for your six year old next Saturday night from 6-10pm. Find a babysitter that is available, and request them.”</a:t>
            </a:r>
          </a:p>
          <a:p>
            <a:r>
              <a:rPr lang="en-US" dirty="0"/>
              <a:t>“You are local business interested in finding a new accounting service. Find the top three reasons why existing customers switch to this new accounting service.”</a:t>
            </a:r>
          </a:p>
          <a:p>
            <a:r>
              <a:rPr lang="en-US" dirty="0"/>
              <a:t>“You are looking for a sweater for your sister’s birthday, but it needs to be on sale. Find a green sweater, medium size, on sale for $40 or less.”</a:t>
            </a:r>
          </a:p>
          <a:p>
            <a:r>
              <a:rPr lang="en-US" dirty="0"/>
              <a:t>“Contact a sales representative to discuss buying supplies for a new local restaurant.”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2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task for a usability test of your prototype.</a:t>
            </a:r>
          </a:p>
          <a:p>
            <a:r>
              <a:rPr lang="en-US" dirty="0" smtClean="0"/>
              <a:t>Write a scenario.</a:t>
            </a:r>
          </a:p>
          <a:p>
            <a:pPr lvl="1"/>
            <a:r>
              <a:rPr lang="en-US" dirty="0" smtClean="0"/>
              <a:t>Use the language of the customer or user.</a:t>
            </a:r>
          </a:p>
          <a:p>
            <a:pPr lvl="1"/>
            <a:r>
              <a:rPr lang="en-US" dirty="0" smtClean="0"/>
              <a:t>The difference between success and failure should be clear.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 full usability test on your prototype.</a:t>
            </a:r>
          </a:p>
          <a:p>
            <a:r>
              <a:rPr lang="en-US" dirty="0" smtClean="0"/>
              <a:t>Describe the main lessons learned.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3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Usability Test Results and 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soon as possible after completion of the usability test, </a:t>
            </a:r>
            <a:r>
              <a:rPr lang="en-US" dirty="0" smtClean="0"/>
              <a:t>decide on next steps.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main outcome </a:t>
            </a:r>
            <a:r>
              <a:rPr lang="en-US" dirty="0" smtClean="0"/>
              <a:t>should be to </a:t>
            </a:r>
            <a:r>
              <a:rPr lang="en-US" dirty="0"/>
              <a:t>list the most serious usability problems revealed by the test</a:t>
            </a:r>
            <a:r>
              <a:rPr lang="en-US" dirty="0" smtClean="0"/>
              <a:t>.</a:t>
            </a:r>
          </a:p>
          <a:p>
            <a:r>
              <a:rPr lang="en-US" dirty="0"/>
              <a:t>Once the usability problems are identified and prioritized, choose no more than three problems to fix.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each problem, list the simplest fix possible, or the smallest change that will address the usability problem found in the testing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Sometimes a more fundamental redesign will be required, or new prototype features will need to be added, but try the simplest fixes first.</a:t>
            </a:r>
          </a:p>
        </p:txBody>
      </p:sp>
    </p:spTree>
    <p:extLst>
      <p:ext uri="{BB962C8B-B14F-4D97-AF65-F5344CB8AC3E}">
        <p14:creationId xmlns:p14="http://schemas.microsoft.com/office/powerpoint/2010/main" val="942841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Ideally, a fix made after a usability test will result in a </a:t>
            </a:r>
            <a:r>
              <a:rPr lang="en-US" i="1" dirty="0"/>
              <a:t>closed-loop</a:t>
            </a:r>
            <a:r>
              <a:rPr lang="en-US" dirty="0"/>
              <a:t> improvement in performance.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 closed-loop improvement, performance is measured before and after a change, and a significant improvement can be seen in the difference between the two.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web analytics data might show improvements in bounce rate after a change, for example, or there might be an improvement in overall conversion rates</a:t>
            </a:r>
            <a:r>
              <a:rPr lang="en-US" dirty="0" smtClean="0"/>
              <a:t>.</a:t>
            </a:r>
          </a:p>
          <a:p>
            <a:r>
              <a:rPr lang="en-US" dirty="0"/>
              <a:t>Usability testing is helpful for answering some of the why questions raised by web analytics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Usability testing can explain why certain pages have high bounce rates, and suggest fixes that will lead to performance improvements.</a:t>
            </a:r>
          </a:p>
        </p:txBody>
      </p:sp>
    </p:spTree>
    <p:extLst>
      <p:ext uri="{BB962C8B-B14F-4D97-AF65-F5344CB8AC3E}">
        <p14:creationId xmlns:p14="http://schemas.microsoft.com/office/powerpoint/2010/main" val="1791900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most important usability improvement on your prototype site, as identified by a usability test.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the performance improvement you expect to see in future analytics data or usability tests.</a:t>
            </a:r>
            <a:endParaRPr lang="en-US" dirty="0" smtClean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a usability test on a competitor site.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the opportunities for your digital business to improve on a competitor’s usability.</a:t>
            </a:r>
            <a:endParaRPr lang="en-US" dirty="0" smtClean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hlinkClick r:id="rId2"/>
              </a:rPr>
              <a:t>www.usability.gov/how-to-and-tools/methods/usability-testing.html</a:t>
            </a:r>
            <a:r>
              <a:rPr lang="en-US" sz="1600" dirty="0" smtClean="0"/>
              <a:t>—background </a:t>
            </a:r>
            <a:r>
              <a:rPr lang="en-US" sz="1600" dirty="0"/>
              <a:t>on usability testing.</a:t>
            </a:r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www.nngroup.com/articles/usability-101-introduction-to-usability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—</a:t>
            </a:r>
            <a:r>
              <a:rPr lang="en-US" sz="1600" dirty="0"/>
              <a:t>detailed definition of usability.</a:t>
            </a:r>
          </a:p>
          <a:p>
            <a:pPr marL="0" indent="0">
              <a:buNone/>
            </a:pPr>
            <a:r>
              <a:rPr lang="en-US" sz="1600" dirty="0" smtClean="0">
                <a:hlinkClick r:id="rId4"/>
              </a:rPr>
              <a:t>www.peachpit.com/articles/article.aspx?p=1433954&amp;seqNum=3</a:t>
            </a:r>
            <a:r>
              <a:rPr lang="en-US" sz="1600" dirty="0" smtClean="0"/>
              <a:t>—description </a:t>
            </a:r>
            <a:r>
              <a:rPr lang="en-US" sz="1600" dirty="0"/>
              <a:t>of the ‘napkin’ test for usability.</a:t>
            </a:r>
          </a:p>
          <a:p>
            <a:pPr marL="0" indent="0">
              <a:buNone/>
            </a:pPr>
            <a:r>
              <a:rPr lang="en-US" sz="1600" dirty="0">
                <a:hlinkClick r:id="rId5"/>
              </a:rPr>
              <a:t>www.nngroup.com/articles/task-scenarios-usability-testing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—</a:t>
            </a:r>
            <a:r>
              <a:rPr lang="en-US" sz="1600" dirty="0"/>
              <a:t>tips for writing good usability testing scenarios.</a:t>
            </a:r>
          </a:p>
          <a:p>
            <a:pPr marL="0" indent="0">
              <a:buNone/>
            </a:pPr>
            <a:r>
              <a:rPr lang="en-US" sz="1600" dirty="0" smtClean="0">
                <a:hlinkClick r:id="rId6"/>
              </a:rPr>
              <a:t>www.usability.gov/how-to-and-tools/methods/scenarios.html</a:t>
            </a:r>
            <a:r>
              <a:rPr lang="en-US" sz="1600" dirty="0" smtClean="0"/>
              <a:t>—more </a:t>
            </a:r>
            <a:r>
              <a:rPr lang="en-US" sz="1600" dirty="0"/>
              <a:t>examples of scenarios; we focus on the shorter goal- and task-based scenarios.</a:t>
            </a:r>
          </a:p>
          <a:p>
            <a:pPr marL="0" indent="0">
              <a:buNone/>
            </a:pPr>
            <a:r>
              <a:rPr lang="en-US" sz="1600" dirty="0">
                <a:hlinkClick r:id="rId7"/>
              </a:rPr>
              <a:t>www.nngroup.com/articles/design-thinking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—</a:t>
            </a:r>
            <a:r>
              <a:rPr lang="en-US" sz="1600" dirty="0"/>
              <a:t>background on the design thinking movement, and its ties to usability and prototyping.</a:t>
            </a:r>
          </a:p>
          <a:p>
            <a:pPr marL="0" indent="0">
              <a:buNone/>
            </a:pPr>
            <a:r>
              <a:rPr lang="en-US" sz="1600" dirty="0" smtClean="0">
                <a:hlinkClick r:id="rId8"/>
              </a:rPr>
              <a:t>uxdesign.cc/finding-my-way-through-the-amazon-c176509bfc23</a:t>
            </a:r>
            <a:r>
              <a:rPr lang="en-US" sz="1600" dirty="0" smtClean="0"/>
              <a:t>—example </a:t>
            </a:r>
            <a:r>
              <a:rPr lang="en-US" sz="1600" dirty="0"/>
              <a:t>of how even the most successful digital businesses have usability issues; in this case, an Amazon mobile app.</a:t>
            </a:r>
          </a:p>
          <a:p>
            <a:pPr marL="0" indent="0">
              <a:buNone/>
            </a:pPr>
            <a:r>
              <a:rPr lang="en-US" sz="1600" dirty="0" smtClean="0">
                <a:hlinkClick r:id="rId9"/>
              </a:rPr>
              <a:t>www.fastcompany.com/3053406/how-apple-is-giving-design-a-bad-name</a:t>
            </a:r>
            <a:r>
              <a:rPr lang="en-US" sz="1600" dirty="0" smtClean="0"/>
              <a:t>—argument </a:t>
            </a:r>
            <a:r>
              <a:rPr lang="en-US" sz="1600" dirty="0"/>
              <a:t>that even Apple, known for its design prowess, can wrongly prioritize good looks over usability.</a:t>
            </a:r>
          </a:p>
          <a:p>
            <a:pPr marL="0" indent="0">
              <a:buNone/>
            </a:pPr>
            <a:r>
              <a:rPr lang="en-US" sz="1600" dirty="0">
                <a:hlinkClick r:id="rId10"/>
              </a:rPr>
              <a:t>www.nngroup.com/articles/intelligent-assistant-usability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—</a:t>
            </a:r>
            <a:r>
              <a:rPr lang="en-US" sz="1600" dirty="0"/>
              <a:t>usability problems with new voice interfaces to intelligent assistants such as Alexa and Siri.</a:t>
            </a:r>
          </a:p>
          <a:p>
            <a:pPr marL="0" indent="0">
              <a:buNone/>
            </a:pPr>
            <a:r>
              <a:rPr lang="en-US" sz="1600" dirty="0">
                <a:hlinkClick r:id="rId11"/>
              </a:rPr>
              <a:t>www.usertesting.com/</a:t>
            </a:r>
            <a:r>
              <a:rPr lang="en-US" sz="1600" dirty="0"/>
              <a:t> </a:t>
            </a:r>
            <a:r>
              <a:rPr lang="en-US" sz="1600" dirty="0" smtClean="0"/>
              <a:t>—</a:t>
            </a:r>
            <a:r>
              <a:rPr lang="en-US" sz="1600" dirty="0"/>
              <a:t>popular service for remote usability testing. </a:t>
            </a:r>
          </a:p>
        </p:txBody>
      </p:sp>
    </p:spTree>
    <p:extLst>
      <p:ext uri="{BB962C8B-B14F-4D97-AF65-F5344CB8AC3E}">
        <p14:creationId xmlns:p14="http://schemas.microsoft.com/office/powerpoint/2010/main" val="6283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Usability and customer experience are important tools for improving digital business ideas.</a:t>
            </a:r>
          </a:p>
          <a:p>
            <a:r>
              <a:rPr lang="en-US" dirty="0"/>
              <a:t>In usability testing, customers are asked to perform specific tasks. 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/>
              <a:t>observing users, designers can identify barriers to successfully completing actions that lead to business success.</a:t>
            </a:r>
          </a:p>
          <a:p>
            <a:r>
              <a:rPr lang="en-US" dirty="0"/>
              <a:t>This chapter shows how to design and conduct two basic types of usability tests.</a:t>
            </a:r>
          </a:p>
          <a:p>
            <a:r>
              <a:rPr lang="en-US" dirty="0"/>
              <a:t>The end product of a usability test is a ranked list of the most important changes to make on a prototype site that will increase usability.</a:t>
            </a:r>
          </a:p>
          <a:p>
            <a:r>
              <a:rPr lang="en-US" dirty="0"/>
              <a:t>Improving usability should lead to a better customer experience, more user satisfaction, and more conversions.</a:t>
            </a:r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and Customer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Usability</a:t>
            </a:r>
            <a:r>
              <a:rPr lang="en-US" dirty="0"/>
              <a:t> is how easy a product or service is to use, and learn how to use better, in order to achieve goals that users care about. </a:t>
            </a:r>
            <a:endParaRPr lang="en-US" dirty="0" smtClean="0"/>
          </a:p>
          <a:p>
            <a:pPr lvl="1"/>
            <a:r>
              <a:rPr lang="en-US" dirty="0"/>
              <a:t>Making things easier to use is one of the most powerful tools entrepreneurs have to promote something new. </a:t>
            </a:r>
            <a:endParaRPr lang="en-US" dirty="0" smtClean="0"/>
          </a:p>
          <a:p>
            <a:pPr lvl="1"/>
            <a:r>
              <a:rPr lang="en-US" dirty="0" smtClean="0"/>
              <a:t>For digital business, </a:t>
            </a:r>
            <a:r>
              <a:rPr lang="en-US" dirty="0"/>
              <a:t>usability is life or death. If a site or app isn’t easy to use, people leave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Customer </a:t>
            </a:r>
            <a:r>
              <a:rPr lang="en-US" i="1" dirty="0"/>
              <a:t>experience </a:t>
            </a:r>
            <a:r>
              <a:rPr lang="en-US" dirty="0"/>
              <a:t>is the entire interaction and relationship that a customer has with a business across a customer journey, resulting in the completion of a meaningful goal.</a:t>
            </a:r>
          </a:p>
        </p:txBody>
      </p:sp>
    </p:spTree>
    <p:extLst>
      <p:ext uri="{BB962C8B-B14F-4D97-AF65-F5344CB8AC3E}">
        <p14:creationId xmlns:p14="http://schemas.microsoft.com/office/powerpoint/2010/main" val="200511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Changes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Usability </a:t>
            </a:r>
            <a:r>
              <a:rPr lang="en-US" dirty="0" smtClean="0"/>
              <a:t>changes over time, as customer </a:t>
            </a:r>
            <a:r>
              <a:rPr lang="en-US" dirty="0"/>
              <a:t>goals change, and products and services become more </a:t>
            </a:r>
            <a:r>
              <a:rPr lang="en-US" dirty="0" smtClean="0"/>
              <a:t>complex. </a:t>
            </a:r>
          </a:p>
          <a:p>
            <a:pPr lvl="1"/>
            <a:r>
              <a:rPr lang="en-US" dirty="0" smtClean="0"/>
              <a:t>Usability </a:t>
            </a:r>
            <a:r>
              <a:rPr lang="en-US" dirty="0"/>
              <a:t>can </a:t>
            </a:r>
            <a:r>
              <a:rPr lang="en-US" dirty="0" smtClean="0"/>
              <a:t>degrade as </a:t>
            </a:r>
            <a:r>
              <a:rPr lang="en-US" dirty="0"/>
              <a:t>technologies change, more diverse user goals are served at the same time, and consistency has to be preserved with older, legacy technologies. </a:t>
            </a:r>
            <a:endParaRPr lang="en-US" dirty="0" smtClean="0"/>
          </a:p>
          <a:p>
            <a:r>
              <a:rPr lang="en-US" dirty="0" smtClean="0"/>
              <a:t>New digital startups have some advantages: starting from a </a:t>
            </a:r>
            <a:r>
              <a:rPr lang="en-US" dirty="0"/>
              <a:t>blank screen, a </a:t>
            </a:r>
            <a:r>
              <a:rPr lang="en-US" dirty="0" smtClean="0"/>
              <a:t>precise </a:t>
            </a:r>
            <a:r>
              <a:rPr lang="en-US" dirty="0"/>
              <a:t>focus on a </a:t>
            </a:r>
            <a:r>
              <a:rPr lang="en-US" dirty="0" smtClean="0"/>
              <a:t>customer goal, </a:t>
            </a:r>
            <a:r>
              <a:rPr lang="en-US" dirty="0"/>
              <a:t>and an ability to change quickly.</a:t>
            </a:r>
          </a:p>
        </p:txBody>
      </p:sp>
    </p:spTree>
    <p:extLst>
      <p:ext uri="{BB962C8B-B14F-4D97-AF65-F5344CB8AC3E}">
        <p14:creationId xmlns:p14="http://schemas.microsoft.com/office/powerpoint/2010/main" val="54331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i="1" dirty="0"/>
              <a:t>usability testing</a:t>
            </a:r>
            <a:r>
              <a:rPr lang="en-US" dirty="0"/>
              <a:t>, customers are asked to perform specific tasks while being observed</a:t>
            </a:r>
            <a:r>
              <a:rPr lang="en-US" dirty="0" smtClean="0"/>
              <a:t>.</a:t>
            </a:r>
          </a:p>
          <a:p>
            <a:r>
              <a:rPr lang="en-US" dirty="0"/>
              <a:t>Usability tests are one of the best things </a:t>
            </a:r>
            <a:r>
              <a:rPr lang="en-US" dirty="0" smtClean="0"/>
              <a:t>entrepreneurs can </a:t>
            </a:r>
            <a:r>
              <a:rPr lang="en-US" dirty="0"/>
              <a:t>do to </a:t>
            </a:r>
            <a:r>
              <a:rPr lang="en-US" dirty="0" smtClean="0"/>
              <a:t>improve </a:t>
            </a:r>
            <a:r>
              <a:rPr lang="en-US" dirty="0"/>
              <a:t>web sites, or customer experiences </a:t>
            </a:r>
            <a:r>
              <a:rPr lang="en-US" dirty="0" smtClean="0"/>
              <a:t>generally.</a:t>
            </a:r>
          </a:p>
          <a:p>
            <a:r>
              <a:rPr lang="en-US" dirty="0"/>
              <a:t>Usability experts argue that early, rapid and repeated testing </a:t>
            </a:r>
            <a:r>
              <a:rPr lang="en-US" dirty="0" smtClean="0"/>
              <a:t>on a few people is </a:t>
            </a:r>
            <a:r>
              <a:rPr lang="en-US" dirty="0"/>
              <a:t>more valuable than one-time tests on </a:t>
            </a:r>
            <a:r>
              <a:rPr lang="en-US" dirty="0" smtClean="0"/>
              <a:t>many </a:t>
            </a:r>
            <a:r>
              <a:rPr lang="en-US" dirty="0" smtClean="0"/>
              <a:t>people.</a:t>
            </a:r>
            <a:endParaRPr lang="en-US" dirty="0" smtClean="0"/>
          </a:p>
          <a:p>
            <a:pPr lvl="1"/>
            <a:r>
              <a:rPr lang="en-US" dirty="0" smtClean="0"/>
              <a:t>Usability </a:t>
            </a:r>
            <a:r>
              <a:rPr lang="en-US" dirty="0"/>
              <a:t>testing should be done early in the prototyping process, before a site is ‘finished’, in order to maximize </a:t>
            </a:r>
            <a:r>
              <a:rPr lang="en-US" dirty="0" smtClean="0"/>
              <a:t>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 Observations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By observing users, designers can identify any barriers to successfully completing actions that lead to business success. 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/>
              <a:t>subjects are often asked to speak aloud, and answer questions, but watching what they do is just as important as listening to what they say</a:t>
            </a:r>
            <a:r>
              <a:rPr lang="en-US" dirty="0" smtClean="0"/>
              <a:t>.</a:t>
            </a:r>
          </a:p>
          <a:p>
            <a:r>
              <a:rPr lang="en-US" dirty="0"/>
              <a:t>While web analytics data answers questions about what visitors are doing on a site, usability tests can help answer the why questions. </a:t>
            </a:r>
            <a:endParaRPr lang="en-US" dirty="0" smtClean="0"/>
          </a:p>
          <a:p>
            <a:pPr lvl="1"/>
            <a:r>
              <a:rPr lang="en-US" dirty="0" smtClean="0"/>
              <a:t>Why </a:t>
            </a:r>
            <a:r>
              <a:rPr lang="en-US" dirty="0"/>
              <a:t>are visitors getting lost or confused here? Why isn’t this site meeting expectations? Why are visitors tempted to leave</a:t>
            </a:r>
            <a:r>
              <a:rPr lang="en-US" dirty="0" smtClean="0"/>
              <a:t>?</a:t>
            </a:r>
          </a:p>
          <a:p>
            <a:r>
              <a:rPr lang="en-US" dirty="0"/>
              <a:t>The end result of a usability test is a list of proposed fixes for the most important usability problems identified in the tests.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first priority is to find fixes that can be made quickly and easily. </a:t>
            </a:r>
          </a:p>
        </p:txBody>
      </p:sp>
    </p:spTree>
    <p:extLst>
      <p:ext uri="{BB962C8B-B14F-4D97-AF65-F5344CB8AC3E}">
        <p14:creationId xmlns:p14="http://schemas.microsoft.com/office/powerpoint/2010/main" val="26098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Usability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Napkin test</a:t>
            </a:r>
            <a:r>
              <a:rPr lang="en-US" dirty="0"/>
              <a:t> </a:t>
            </a:r>
            <a:r>
              <a:rPr lang="en-US" dirty="0" smtClean="0"/>
              <a:t>–a test subject is </a:t>
            </a:r>
            <a:r>
              <a:rPr lang="en-US" dirty="0"/>
              <a:t>shown a crude drawing of a prototype </a:t>
            </a:r>
            <a:r>
              <a:rPr lang="en-US" dirty="0" smtClean="0"/>
              <a:t>site (or an early prototype) </a:t>
            </a:r>
            <a:r>
              <a:rPr lang="en-US" dirty="0"/>
              <a:t>and asked: “What do you think this is supposed to be?”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test subject then describes what they believe the purpose of the site is, and points to parts of the napkin explaining why they came to that conclusion. </a:t>
            </a:r>
            <a:endParaRPr lang="en-US" dirty="0" smtClean="0"/>
          </a:p>
          <a:p>
            <a:r>
              <a:rPr lang="en-US" i="1" dirty="0" smtClean="0"/>
              <a:t>Five </a:t>
            </a:r>
            <a:r>
              <a:rPr lang="en-US" i="1" dirty="0"/>
              <a:t>second test</a:t>
            </a:r>
            <a:r>
              <a:rPr lang="en-US" dirty="0"/>
              <a:t> – </a:t>
            </a:r>
            <a:r>
              <a:rPr lang="en-US" dirty="0" smtClean="0"/>
              <a:t>a test subject is </a:t>
            </a:r>
            <a:r>
              <a:rPr lang="en-US" dirty="0"/>
              <a:t>shown a prototype site for 5 seconds. The site is hidden or taken away, and the person is asked to make a list of what they can remember about the site.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test can </a:t>
            </a:r>
            <a:r>
              <a:rPr lang="en-US" dirty="0" smtClean="0"/>
              <a:t>reveal </a:t>
            </a:r>
            <a:r>
              <a:rPr lang="en-US" dirty="0"/>
              <a:t>whether the main message of the site, and its purpose, is </a:t>
            </a:r>
            <a:r>
              <a:rPr lang="en-US" dirty="0" smtClean="0"/>
              <a:t>being understood.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result of a quick usability test should be a proposed change to a prototype.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3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 quick usability test on your prototype.</a:t>
            </a:r>
          </a:p>
          <a:p>
            <a:r>
              <a:rPr lang="en-US" dirty="0" smtClean="0"/>
              <a:t>Describe one proposed improvement, based on the test results.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Usability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 usability test, a person is given a task to complete in the form of a scenario, or a short written description of the task they need to perform, together with the additional information and context needed to successfully complete the task. </a:t>
            </a:r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subjects are asked to speak aloud while they are completing the task to help reveal their thought process, especially when things break down.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usability test can be performed in person, with an observer guiding the test subject and encouraging them to speak aloud.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a test can be performed remotely, with a test subject being recorded while they try to complete the task, and answer pre-defined questions.</a:t>
            </a:r>
          </a:p>
        </p:txBody>
      </p:sp>
    </p:spTree>
    <p:extLst>
      <p:ext uri="{BB962C8B-B14F-4D97-AF65-F5344CB8AC3E}">
        <p14:creationId xmlns:p14="http://schemas.microsoft.com/office/powerpoint/2010/main" val="10562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1613</Words>
  <Application>Microsoft Macintosh PowerPoint</Application>
  <PresentationFormat>Widescreen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Calibri Light</vt:lpstr>
      <vt:lpstr>Nunito</vt:lpstr>
      <vt:lpstr>Arial</vt:lpstr>
      <vt:lpstr>Office Theme</vt:lpstr>
      <vt:lpstr>Chapter 10</vt:lpstr>
      <vt:lpstr>Highlights and Key Takeaways</vt:lpstr>
      <vt:lpstr>Usability and Customer Experience</vt:lpstr>
      <vt:lpstr>Usability Changes Over Time</vt:lpstr>
      <vt:lpstr>Usability Testing</vt:lpstr>
      <vt:lpstr>Usability Test Observations and Results</vt:lpstr>
      <vt:lpstr>Quick Usability Tests</vt:lpstr>
      <vt:lpstr>Exercise</vt:lpstr>
      <vt:lpstr>Full Usability Test</vt:lpstr>
      <vt:lpstr>Choosing a Task</vt:lpstr>
      <vt:lpstr>Writing a Task Scenario</vt:lpstr>
      <vt:lpstr>Scenario Examples</vt:lpstr>
      <vt:lpstr>Exercise</vt:lpstr>
      <vt:lpstr>Exercise</vt:lpstr>
      <vt:lpstr>Usability Test Results and Fixes</vt:lpstr>
      <vt:lpstr>Closing the Loop</vt:lpstr>
      <vt:lpstr>Exercise</vt:lpstr>
      <vt:lpstr>Exercise</vt:lpstr>
      <vt:lpstr>Additional Links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16</cp:revision>
  <dcterms:created xsi:type="dcterms:W3CDTF">2019-03-24T19:06:32Z</dcterms:created>
  <dcterms:modified xsi:type="dcterms:W3CDTF">2019-04-08T05:48:42Z</dcterms:modified>
</cp:coreProperties>
</file>