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6" r:id="rId4"/>
    <p:sldId id="265" r:id="rId5"/>
    <p:sldId id="264" r:id="rId6"/>
    <p:sldId id="267" r:id="rId7"/>
    <p:sldId id="268" r:id="rId8"/>
    <p:sldId id="269" r:id="rId9"/>
    <p:sldId id="270" r:id="rId10"/>
    <p:sldId id="274" r:id="rId11"/>
    <p:sldId id="271" r:id="rId12"/>
    <p:sldId id="260" r:id="rId13"/>
    <p:sldId id="272" r:id="rId14"/>
    <p:sldId id="273" r:id="rId15"/>
    <p:sldId id="259" r:id="rId16"/>
    <p:sldId id="26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47"/>
    <p:restoredTop sz="91332"/>
  </p:normalViewPr>
  <p:slideViewPr>
    <p:cSldViewPr snapToGrid="0" snapToObjects="1">
      <p:cViewPr varScale="1">
        <p:scale>
          <a:sx n="85" d="100"/>
          <a:sy n="85" d="100"/>
        </p:scale>
        <p:origin x="5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34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225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Nunito" charset="0"/>
                <a:ea typeface="Nunito" charset="0"/>
                <a:cs typeface="Nunito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Nunito" charset="0"/>
                <a:ea typeface="Nunito" charset="0"/>
                <a:cs typeface="Nunito" charset="0"/>
              </a:defRPr>
            </a:lvl1pPr>
            <a:lvl2pPr>
              <a:defRPr>
                <a:latin typeface="Nunito" charset="0"/>
                <a:ea typeface="Nunito" charset="0"/>
                <a:cs typeface="Nunito" charset="0"/>
              </a:defRPr>
            </a:lvl2pPr>
            <a:lvl3pPr>
              <a:defRPr>
                <a:latin typeface="Nunito" charset="0"/>
                <a:ea typeface="Nunito" charset="0"/>
                <a:cs typeface="Nunito" charset="0"/>
              </a:defRPr>
            </a:lvl3pPr>
            <a:lvl4pPr>
              <a:defRPr>
                <a:latin typeface="Nunito" charset="0"/>
                <a:ea typeface="Nunito" charset="0"/>
                <a:cs typeface="Nunito" charset="0"/>
              </a:defRPr>
            </a:lvl4pPr>
            <a:lvl5pPr>
              <a:defRPr>
                <a:latin typeface="Nunito" charset="0"/>
                <a:ea typeface="Nunito" charset="0"/>
                <a:cs typeface="Nunito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110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514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480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373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860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292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39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793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41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c.com/technology" TargetMode="External"/><Relationship Id="rId4" Type="http://schemas.openxmlformats.org/officeDocument/2006/relationships/hyperlink" Target="http://www.entrepreneur.com/topic/online-business" TargetMode="External"/><Relationship Id="rId5" Type="http://schemas.openxmlformats.org/officeDocument/2006/relationships/hyperlink" Target="http://www.entrepreneur.com/topic/technology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nc.com/online-business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arndigitalentrepreneurship.com/" TargetMode="Externa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2" Type="http://schemas.openxmlformats.org/officeDocument/2006/relationships/hyperlink" Target="https://www.routledge.com/Digital-Entrepreneurship/Allen/p/book/9781138583696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Nunito" charset="0"/>
                <a:ea typeface="Nunito" charset="0"/>
                <a:cs typeface="Nunito" charset="0"/>
              </a:rPr>
              <a:t>Chapter 1</a:t>
            </a:r>
            <a:endParaRPr lang="en-US" dirty="0">
              <a:latin typeface="Nunito" charset="0"/>
              <a:ea typeface="Nunito" charset="0"/>
              <a:cs typeface="Nunito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839788" y="2377440"/>
            <a:ext cx="4792916" cy="3491548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Nunito" charset="0"/>
                <a:ea typeface="Nunito" charset="0"/>
                <a:cs typeface="Nunito" charset="0"/>
              </a:rPr>
              <a:t>Digital Entrepreneurship: New Opportunities and Challenges</a:t>
            </a:r>
            <a:endParaRPr lang="en-US" sz="3200" dirty="0">
              <a:latin typeface="Nunito" charset="0"/>
              <a:ea typeface="Nunito" charset="0"/>
              <a:cs typeface="Nunito" charset="0"/>
            </a:endParaRPr>
          </a:p>
        </p:txBody>
      </p:sp>
      <p:pic>
        <p:nvPicPr>
          <p:cNvPr id="1028" name="Picture 4" descr="https://www.learndigitalentrepreneurship.com/wp-content/uploads/2018/11/DE-cover-768x99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7920" y="457200"/>
            <a:ext cx="4508373" cy="5846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39788" y="6118703"/>
            <a:ext cx="19759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J.P. Allen version </a:t>
            </a:r>
            <a:r>
              <a:rPr lang="en-US" sz="1400" i="1" dirty="0" smtClean="0"/>
              <a:t>4-15</a:t>
            </a:r>
            <a:r>
              <a:rPr lang="en-US" sz="1400" i="1" dirty="0" smtClean="0"/>
              <a:t>-19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76438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Discussion Question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think that entrepreneurship has a role to play in making a better world? Or is entrepreneurship mostly about money and lifestyle?</a:t>
            </a:r>
            <a:endParaRPr lang="en-US" dirty="0"/>
          </a:p>
        </p:txBody>
      </p:sp>
      <p:sp>
        <p:nvSpPr>
          <p:cNvPr id="4" name="Action Button: Help 3">
            <a:hlinkClick r:id="" action="ppaction://noaction" highlightClick="1"/>
          </p:cNvPr>
          <p:cNvSpPr/>
          <p:nvPr/>
        </p:nvSpPr>
        <p:spPr>
          <a:xfrm>
            <a:off x="10311384" y="506698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17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 an idea you had in the past for a new product or service that you were </a:t>
            </a:r>
            <a:r>
              <a:rPr lang="en-US" u="sng" dirty="0" smtClean="0"/>
              <a:t>not</a:t>
            </a:r>
            <a:r>
              <a:rPr lang="en-US" dirty="0" smtClean="0"/>
              <a:t> able to pursue. What barriers most prevented you from pursuing this idea?</a:t>
            </a:r>
          </a:p>
          <a:p>
            <a:r>
              <a:rPr lang="en-US" dirty="0"/>
              <a:t>W</a:t>
            </a:r>
            <a:r>
              <a:rPr lang="en-US" dirty="0" smtClean="0"/>
              <a:t>hat would be an MVP (digital or not) that you could create to test your idea?</a:t>
            </a:r>
            <a:endParaRPr lang="en-US" dirty="0"/>
          </a:p>
        </p:txBody>
      </p:sp>
      <p:sp>
        <p:nvSpPr>
          <p:cNvPr id="4" name="Action Button: Forward or Next 3">
            <a:hlinkClick r:id="" action="ppaction://noaction" highlightClick="1"/>
          </p:cNvPr>
          <p:cNvSpPr/>
          <p:nvPr/>
        </p:nvSpPr>
        <p:spPr>
          <a:xfrm>
            <a:off x="10311384" y="365125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77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 an example of unique data that you might be able to collect better than anyone else. </a:t>
            </a:r>
          </a:p>
          <a:p>
            <a:r>
              <a:rPr lang="en-US" dirty="0" smtClean="0"/>
              <a:t>How could you use it to better target a product or service? </a:t>
            </a:r>
          </a:p>
          <a:p>
            <a:r>
              <a:rPr lang="en-US" dirty="0" smtClean="0"/>
              <a:t>What specialized niche of customers might it apply to?</a:t>
            </a:r>
            <a:endParaRPr lang="en-US" dirty="0"/>
          </a:p>
        </p:txBody>
      </p:sp>
      <p:sp>
        <p:nvSpPr>
          <p:cNvPr id="4" name="Action Button: Forward or Next 3">
            <a:hlinkClick r:id="" action="ppaction://noaction" highlightClick="1"/>
          </p:cNvPr>
          <p:cNvSpPr/>
          <p:nvPr/>
        </p:nvSpPr>
        <p:spPr>
          <a:xfrm>
            <a:off x="10311384" y="365125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12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 an example of a company that has successfully earned your trust online. </a:t>
            </a:r>
          </a:p>
          <a:p>
            <a:r>
              <a:rPr lang="en-US" dirty="0" smtClean="0"/>
              <a:t>What information are you willing to share with them, that you will not share with other businesses? </a:t>
            </a:r>
          </a:p>
          <a:p>
            <a:r>
              <a:rPr lang="en-US" dirty="0" smtClean="0"/>
              <a:t>Why are they effective?</a:t>
            </a:r>
            <a:endParaRPr lang="en-US" dirty="0"/>
          </a:p>
        </p:txBody>
      </p:sp>
      <p:sp>
        <p:nvSpPr>
          <p:cNvPr id="4" name="Action Button: Forward or Next 3">
            <a:hlinkClick r:id="" action="ppaction://noaction" highlightClick="1"/>
          </p:cNvPr>
          <p:cNvSpPr/>
          <p:nvPr/>
        </p:nvSpPr>
        <p:spPr>
          <a:xfrm>
            <a:off x="10311384" y="365125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41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 an example of how a company has successfully won your attention online. </a:t>
            </a:r>
          </a:p>
          <a:p>
            <a:r>
              <a:rPr lang="en-US" dirty="0" smtClean="0"/>
              <a:t>Why are they effective?</a:t>
            </a:r>
            <a:endParaRPr lang="en-US" dirty="0"/>
          </a:p>
        </p:txBody>
      </p:sp>
      <p:sp>
        <p:nvSpPr>
          <p:cNvPr id="4" name="Action Button: Forward or Next 3">
            <a:hlinkClick r:id="" action="ppaction://noaction" highlightClick="1"/>
          </p:cNvPr>
          <p:cNvSpPr/>
          <p:nvPr/>
        </p:nvSpPr>
        <p:spPr>
          <a:xfrm>
            <a:off x="10311384" y="365125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71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www.inc.com/online-business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—general articles about Internet entrepreneurship.</a:t>
            </a:r>
          </a:p>
          <a:p>
            <a:r>
              <a:rPr lang="en-US" dirty="0" smtClean="0">
                <a:hlinkClick r:id="rId3"/>
              </a:rPr>
              <a:t>www.inc.com/technology</a:t>
            </a:r>
            <a:r>
              <a:rPr lang="en-US" dirty="0" smtClean="0"/>
              <a:t>—news about technology developments in entrepreneurship.</a:t>
            </a:r>
          </a:p>
          <a:p>
            <a:r>
              <a:rPr lang="en-US" dirty="0" smtClean="0">
                <a:hlinkClick r:id="rId4"/>
              </a:rPr>
              <a:t>www.entrepreneur.com/topic/online-business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—general articles about Internet entrepreneurship.</a:t>
            </a:r>
          </a:p>
          <a:p>
            <a:r>
              <a:rPr lang="en-US" dirty="0" smtClean="0">
                <a:hlinkClick r:id="rId5"/>
              </a:rPr>
              <a:t>www.entrepreneur.com</a:t>
            </a:r>
            <a:r>
              <a:rPr lang="en-US" smtClean="0">
                <a:hlinkClick r:id="rId5"/>
              </a:rPr>
              <a:t>/topic/technology</a:t>
            </a:r>
            <a:r>
              <a:rPr lang="en-US" smtClean="0"/>
              <a:t>—news </a:t>
            </a:r>
            <a:r>
              <a:rPr lang="en-US" dirty="0" smtClean="0"/>
              <a:t>about technology developments in entrepreneurship.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48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821500" y="884702"/>
            <a:ext cx="5396420" cy="4991164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latin typeface="Nunito" charset="0"/>
                <a:ea typeface="Nunito" charset="0"/>
                <a:cs typeface="Nunito" charset="0"/>
              </a:rPr>
              <a:t>Supplemental materials for the book:</a:t>
            </a:r>
          </a:p>
          <a:p>
            <a:pPr algn="ctr"/>
            <a:endParaRPr lang="en-US" sz="2400" dirty="0">
              <a:latin typeface="Nunito" charset="0"/>
              <a:ea typeface="Nunito" charset="0"/>
              <a:cs typeface="Nunito" charset="0"/>
            </a:endParaRPr>
          </a:p>
          <a:p>
            <a:pPr algn="ctr"/>
            <a:r>
              <a:rPr lang="en-US" sz="2400" i="1" dirty="0" smtClean="0">
                <a:latin typeface="Nunito" charset="0"/>
                <a:ea typeface="Nunito" charset="0"/>
                <a:cs typeface="Nunito" charset="0"/>
              </a:rPr>
              <a:t>Digital Entrepreneurship</a:t>
            </a:r>
            <a:r>
              <a:rPr lang="en-US" sz="2400" dirty="0" smtClean="0">
                <a:latin typeface="Nunito" charset="0"/>
                <a:ea typeface="Nunito" charset="0"/>
                <a:cs typeface="Nunito" charset="0"/>
              </a:rPr>
              <a:t>,1</a:t>
            </a:r>
            <a:r>
              <a:rPr lang="en-US" sz="2400" baseline="30000" dirty="0" smtClean="0">
                <a:latin typeface="Nunito" charset="0"/>
                <a:ea typeface="Nunito" charset="0"/>
                <a:cs typeface="Nunito" charset="0"/>
              </a:rPr>
              <a:t>st</a:t>
            </a:r>
            <a:r>
              <a:rPr lang="en-US" sz="2400" dirty="0" smtClean="0">
                <a:latin typeface="Nunito" charset="0"/>
                <a:ea typeface="Nunito" charset="0"/>
                <a:cs typeface="Nunito" charset="0"/>
              </a:rPr>
              <a:t> Edition</a:t>
            </a:r>
          </a:p>
          <a:p>
            <a:pPr algn="ctr"/>
            <a:r>
              <a:rPr lang="en-US" sz="2400" dirty="0" smtClean="0">
                <a:latin typeface="Nunito" charset="0"/>
                <a:ea typeface="Nunito" charset="0"/>
                <a:cs typeface="Nunito" charset="0"/>
              </a:rPr>
              <a:t>by Jonathan P. Allen</a:t>
            </a:r>
          </a:p>
          <a:p>
            <a:pPr algn="ctr"/>
            <a:endParaRPr lang="en-US" sz="2400" dirty="0" smtClean="0">
              <a:latin typeface="Nunito" charset="0"/>
              <a:ea typeface="Nunito" charset="0"/>
              <a:cs typeface="Nunito" charset="0"/>
            </a:endParaRPr>
          </a:p>
          <a:p>
            <a:pPr algn="ctr"/>
            <a:r>
              <a:rPr lang="en-US" sz="2400" dirty="0" smtClean="0">
                <a:latin typeface="Nunito" charset="0"/>
                <a:ea typeface="Nunito" charset="0"/>
                <a:cs typeface="Nunito" charset="0"/>
              </a:rPr>
              <a:t>Published by Routledge, 2019.</a:t>
            </a:r>
          </a:p>
          <a:p>
            <a:pPr algn="ctr"/>
            <a:endParaRPr lang="en-US" sz="2400" dirty="0">
              <a:latin typeface="Nunito" charset="0"/>
              <a:ea typeface="Nunito" charset="0"/>
              <a:cs typeface="Nunito" charset="0"/>
            </a:endParaRPr>
          </a:p>
          <a:p>
            <a:pPr algn="ctr"/>
            <a:r>
              <a:rPr lang="en-US" sz="2400" dirty="0" smtClean="0">
                <a:latin typeface="Nunito" charset="0"/>
                <a:ea typeface="Nunito" charset="0"/>
                <a:cs typeface="Nunito" charset="0"/>
                <a:hlinkClick r:id="rId2"/>
              </a:rPr>
              <a:t>Routledge website</a:t>
            </a:r>
            <a:endParaRPr lang="en-US" sz="2400" dirty="0" smtClean="0">
              <a:latin typeface="Nunito" charset="0"/>
              <a:ea typeface="Nunito" charset="0"/>
              <a:cs typeface="Nunito" charset="0"/>
            </a:endParaRPr>
          </a:p>
          <a:p>
            <a:pPr algn="ctr"/>
            <a:endParaRPr lang="en-US" sz="2400" dirty="0">
              <a:latin typeface="Nunito" charset="0"/>
              <a:ea typeface="Nunito" charset="0"/>
              <a:cs typeface="Nunito" charset="0"/>
            </a:endParaRPr>
          </a:p>
          <a:p>
            <a:pPr algn="ctr"/>
            <a:r>
              <a:rPr lang="en-US" sz="2400" dirty="0" smtClean="0">
                <a:latin typeface="Nunito" charset="0"/>
                <a:ea typeface="Nunito" charset="0"/>
                <a:cs typeface="Nunito" charset="0"/>
                <a:hlinkClick r:id="rId3"/>
              </a:rPr>
              <a:t>Book website with additional materials and ideas</a:t>
            </a:r>
            <a:endParaRPr lang="en-US" sz="2400" dirty="0">
              <a:latin typeface="Nunito" charset="0"/>
              <a:ea typeface="Nunito" charset="0"/>
              <a:cs typeface="Nunito" charset="0"/>
            </a:endParaRPr>
          </a:p>
        </p:txBody>
      </p:sp>
      <p:pic>
        <p:nvPicPr>
          <p:cNvPr id="1028" name="Picture 4" descr="https://www.learndigitalentrepreneurship.com/wp-content/uploads/2018/11/DE-cover-768x99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7920" y="457200"/>
            <a:ext cx="4508373" cy="5846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332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Highlights and Key Takeaways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Entrepreneurship is being changed by the digital transformation of business and society. We call this </a:t>
            </a:r>
            <a:r>
              <a:rPr lang="en-US" sz="2400" i="1" dirty="0" smtClean="0"/>
              <a:t>digital entrepreneurship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The digital era is changing entrepreneurship by reducing barriers to new venture creation, and by creating new areas of opportunity.</a:t>
            </a:r>
          </a:p>
          <a:p>
            <a:r>
              <a:rPr lang="en-US" sz="2400" dirty="0" smtClean="0"/>
              <a:t>The digital era also creates new entrepreneurial challenges, such as competing for online attention, and keeping new businesses secure.</a:t>
            </a:r>
          </a:p>
          <a:p>
            <a:r>
              <a:rPr lang="en-US" sz="2400" dirty="0" smtClean="0"/>
              <a:t>Digital entrepreneurship offers the promise of empowering people to do more in the world, by making new venture creation more inclusive and democratic.</a:t>
            </a:r>
          </a:p>
        </p:txBody>
      </p:sp>
    </p:spTree>
    <p:extLst>
      <p:ext uri="{BB962C8B-B14F-4D97-AF65-F5344CB8AC3E}">
        <p14:creationId xmlns:p14="http://schemas.microsoft.com/office/powerpoint/2010/main" val="131170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Digital Entrepreneurship?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Digital entrepreneurship is a term that describes how entrepreneurship will change, as business and society continue to be transformed by digital technology. </a:t>
            </a:r>
          </a:p>
          <a:p>
            <a:r>
              <a:rPr lang="en-US" sz="2400" dirty="0" smtClean="0"/>
              <a:t>Digital entrepreneurship includes everything that is new and different about entrepreneurship in a digital world, including:</a:t>
            </a:r>
          </a:p>
          <a:p>
            <a:pPr lvl="1"/>
            <a:r>
              <a:rPr lang="en-US" sz="2000" dirty="0" smtClean="0"/>
              <a:t>New ways of finding customers for entrepreneurial ventures. </a:t>
            </a:r>
          </a:p>
          <a:p>
            <a:pPr lvl="1"/>
            <a:r>
              <a:rPr lang="en-US" sz="2000" dirty="0" smtClean="0"/>
              <a:t>New ways of designing and offering products, and services. </a:t>
            </a:r>
          </a:p>
          <a:p>
            <a:pPr lvl="1"/>
            <a:r>
              <a:rPr lang="en-US" sz="2000" dirty="0" smtClean="0"/>
              <a:t>New ways of generating revenue, and reducing cost. </a:t>
            </a:r>
          </a:p>
          <a:p>
            <a:pPr lvl="1"/>
            <a:r>
              <a:rPr lang="en-US" sz="2000" dirty="0" smtClean="0"/>
              <a:t>New opportunities to collaborate with platforms and partners. </a:t>
            </a:r>
          </a:p>
          <a:p>
            <a:pPr lvl="1"/>
            <a:r>
              <a:rPr lang="en-US" sz="2000" dirty="0" smtClean="0"/>
              <a:t>New sources of opportunity, risk, and competitive advantage.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85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Discussion Question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Tell an entrepreneurial story about yourself.</a:t>
            </a:r>
            <a:endParaRPr lang="en-US" dirty="0"/>
          </a:p>
        </p:txBody>
      </p:sp>
      <p:sp>
        <p:nvSpPr>
          <p:cNvPr id="4" name="Action Button: Help 3">
            <a:hlinkClick r:id="" action="ppaction://noaction" highlightClick="1"/>
          </p:cNvPr>
          <p:cNvSpPr/>
          <p:nvPr/>
        </p:nvSpPr>
        <p:spPr>
          <a:xfrm>
            <a:off x="10311384" y="506698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9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Digital Entrepreneurship Process </a:t>
            </a:r>
            <a:br>
              <a:rPr lang="en-US" dirty="0" smtClean="0"/>
            </a:br>
            <a:r>
              <a:rPr lang="en-US" dirty="0" smtClean="0"/>
              <a:t>(Simplified into Four Stages)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45350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dirty="0"/>
              <a:t>C</a:t>
            </a:r>
            <a:r>
              <a:rPr lang="en-US" sz="3600" dirty="0" smtClean="0"/>
              <a:t>hoosing a digital business idea.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B</a:t>
            </a:r>
            <a:r>
              <a:rPr lang="en-US" sz="3600" dirty="0" smtClean="0"/>
              <a:t>uilding a prototype.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T</a:t>
            </a:r>
            <a:r>
              <a:rPr lang="en-US" sz="3600" dirty="0" smtClean="0"/>
              <a:t>esting the business idea on potential customers.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L</a:t>
            </a:r>
            <a:r>
              <a:rPr lang="en-US" sz="3600" dirty="0" smtClean="0"/>
              <a:t>aunching the business.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9921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Reducing Barriers to Entrepreneurship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Faster</a:t>
            </a:r>
          </a:p>
          <a:p>
            <a:pPr lvl="1"/>
            <a:r>
              <a:rPr lang="en-US" dirty="0" smtClean="0"/>
              <a:t>Build a business prototype in an afternoon.</a:t>
            </a:r>
          </a:p>
          <a:p>
            <a:r>
              <a:rPr lang="en-US" dirty="0" smtClean="0"/>
              <a:t>Cheaper</a:t>
            </a:r>
          </a:p>
          <a:p>
            <a:pPr lvl="1"/>
            <a:r>
              <a:rPr lang="en-US" dirty="0" smtClean="0"/>
              <a:t>Launch cost is approaching zero.</a:t>
            </a:r>
          </a:p>
          <a:p>
            <a:r>
              <a:rPr lang="en-US" dirty="0" smtClean="0"/>
              <a:t>Easier</a:t>
            </a:r>
          </a:p>
          <a:p>
            <a:pPr lvl="1"/>
            <a:r>
              <a:rPr lang="en-US" dirty="0" smtClean="0"/>
              <a:t>Tools are easier to use, and to combine.</a:t>
            </a:r>
          </a:p>
          <a:p>
            <a:r>
              <a:rPr lang="en-US" dirty="0" smtClean="0"/>
              <a:t>New Possibilities for Collaboration</a:t>
            </a:r>
          </a:p>
          <a:p>
            <a:pPr lvl="1"/>
            <a:r>
              <a:rPr lang="en-US" dirty="0" smtClean="0"/>
              <a:t>Find partners, funders, and customers online.</a:t>
            </a:r>
          </a:p>
          <a:p>
            <a:r>
              <a:rPr lang="en-US" dirty="0" smtClean="0"/>
              <a:t>More Effective</a:t>
            </a:r>
          </a:p>
          <a:p>
            <a:pPr lvl="1"/>
            <a:r>
              <a:rPr lang="en-US" dirty="0" smtClean="0"/>
              <a:t>Experiment and learn more quickly.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39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Digital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Experimentation</a:t>
            </a:r>
          </a:p>
          <a:p>
            <a:pPr lvl="1"/>
            <a:r>
              <a:rPr lang="en-US" dirty="0" smtClean="0"/>
              <a:t>Easy to create Minimal Viable Products (MVPs) as prototypes for your business ideas.</a:t>
            </a:r>
          </a:p>
          <a:p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The best data wins, so digital entrepreneurs look for unique data opportunities everywhere. Can you find or create the data that will make you the most knowledgeable about a particular topic or decision?</a:t>
            </a:r>
          </a:p>
          <a:p>
            <a:r>
              <a:rPr lang="en-US" dirty="0" smtClean="0"/>
              <a:t>Scale</a:t>
            </a:r>
          </a:p>
          <a:p>
            <a:pPr lvl="1"/>
            <a:r>
              <a:rPr lang="en-US" dirty="0" smtClean="0"/>
              <a:t>The digital world makes it easy to change the size of a business to fit the opportunity and resources, often beginning with a highly specialized niche.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90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Digital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Security</a:t>
            </a:r>
          </a:p>
          <a:p>
            <a:pPr lvl="1"/>
            <a:r>
              <a:rPr lang="en-US" dirty="0" smtClean="0"/>
              <a:t>Attempts to break into even the smallest businesses online have become routine. Digital businesses will never be 100% secure.</a:t>
            </a:r>
          </a:p>
          <a:p>
            <a:r>
              <a:rPr lang="en-US" dirty="0" smtClean="0"/>
              <a:t>Privacy</a:t>
            </a:r>
          </a:p>
          <a:p>
            <a:pPr lvl="1"/>
            <a:r>
              <a:rPr lang="en-US" dirty="0" smtClean="0"/>
              <a:t>Unwillingness to share personally identifiable information is a major source of mistrust online. Privacy regulations are increasingly complex.</a:t>
            </a:r>
          </a:p>
          <a:p>
            <a:r>
              <a:rPr lang="en-US" dirty="0" smtClean="0"/>
              <a:t>Competing for Attention</a:t>
            </a:r>
          </a:p>
          <a:p>
            <a:pPr lvl="1"/>
            <a:r>
              <a:rPr lang="en-US" dirty="0" smtClean="0"/>
              <a:t>Hundreds of millions of web sites, millions of mobile apps, and billions of social media profiles are competing for consumer attention.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99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Bigger Picture: </a:t>
            </a:r>
            <a:br>
              <a:rPr lang="en-US" dirty="0" smtClean="0"/>
            </a:br>
            <a:r>
              <a:rPr lang="en-US" dirty="0" smtClean="0"/>
              <a:t>Making Entrepreneurship More Inclusive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10438"/>
            <a:ext cx="10515600" cy="4351338"/>
          </a:xfrm>
        </p:spPr>
        <p:txBody>
          <a:bodyPr/>
          <a:lstStyle/>
          <a:p>
            <a:r>
              <a:rPr lang="en-US" dirty="0" smtClean="0"/>
              <a:t>Entrepreneurship doesn’t just create wealth. At its best, it keeps economies vibrant, diverse, and reflective of the values of the people they serve.</a:t>
            </a:r>
          </a:p>
          <a:p>
            <a:r>
              <a:rPr lang="en-US" dirty="0" smtClean="0"/>
              <a:t>Digital technology by itself will not automatically create a better world. </a:t>
            </a:r>
          </a:p>
          <a:p>
            <a:r>
              <a:rPr lang="en-US" dirty="0" smtClean="0"/>
              <a:t>For digital entrepreneurship to be a positive force, it needs to be an inclusive one, inviting as many as possible to be a part of the digital economy of the future.</a:t>
            </a:r>
          </a:p>
          <a:p>
            <a:r>
              <a:rPr lang="en-US" dirty="0" smtClean="0"/>
              <a:t>(You’re invited.)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28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6899</TotalTime>
  <Words>744</Words>
  <Application>Microsoft Macintosh PowerPoint</Application>
  <PresentationFormat>Widescreen</PresentationFormat>
  <Paragraphs>84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Calibri</vt:lpstr>
      <vt:lpstr>Calibri Light</vt:lpstr>
      <vt:lpstr>Nunito</vt:lpstr>
      <vt:lpstr>Arial</vt:lpstr>
      <vt:lpstr>Office Theme</vt:lpstr>
      <vt:lpstr>Chapter 1</vt:lpstr>
      <vt:lpstr>Highlights and Key Takeaways</vt:lpstr>
      <vt:lpstr>What is Digital Entrepreneurship?</vt:lpstr>
      <vt:lpstr>Discussion Question </vt:lpstr>
      <vt:lpstr>The Digital Entrepreneurship Process  (Simplified into Four Stages)</vt:lpstr>
      <vt:lpstr>Reducing Barriers to Entrepreneurship</vt:lpstr>
      <vt:lpstr>New Digital Opportunities</vt:lpstr>
      <vt:lpstr>New Digital Challenges</vt:lpstr>
      <vt:lpstr>The Bigger Picture:  Making Entrepreneurship More Inclusive</vt:lpstr>
      <vt:lpstr>Discussion Question </vt:lpstr>
      <vt:lpstr>Exercise</vt:lpstr>
      <vt:lpstr>Exercise</vt:lpstr>
      <vt:lpstr>Exercise</vt:lpstr>
      <vt:lpstr>Exercise</vt:lpstr>
      <vt:lpstr>Additional Links</vt:lpstr>
      <vt:lpstr>PowerPoint Presentation</vt:lpstr>
    </vt:vector>
  </TitlesOfParts>
  <Company/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Entrepreneurship</dc:title>
  <dc:creator>Microsoft Office User</dc:creator>
  <cp:lastModifiedBy>Microsoft Office User</cp:lastModifiedBy>
  <cp:revision>14</cp:revision>
  <dcterms:created xsi:type="dcterms:W3CDTF">2019-03-24T19:06:32Z</dcterms:created>
  <dcterms:modified xsi:type="dcterms:W3CDTF">2019-04-08T03:18:57Z</dcterms:modified>
</cp:coreProperties>
</file>